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310" r:id="rId3"/>
    <p:sldId id="306" r:id="rId4"/>
    <p:sldId id="315" r:id="rId5"/>
    <p:sldId id="312" r:id="rId6"/>
    <p:sldId id="313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2347"/>
    <a:srgbClr val="0065BC"/>
    <a:srgbClr val="0000FF"/>
    <a:srgbClr val="3333CC"/>
    <a:srgbClr val="FFFFFF"/>
    <a:srgbClr val="28466A"/>
    <a:srgbClr val="C96009"/>
    <a:srgbClr val="FF0000"/>
    <a:srgbClr val="80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86" d="100"/>
          <a:sy n="86" d="100"/>
        </p:scale>
        <p:origin x="-557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3766E9-2B62-43B0-88A8-19B846C56DE0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FE2887-B2FE-4ED3-8AB2-DEAB156906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516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E2887-B2FE-4ED3-8AB2-DEAB1569064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E2887-B2FE-4ED3-8AB2-DEAB1569064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31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E2887-B2FE-4ED3-8AB2-DEAB15690649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207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13C2-5185-49D7-A9B6-32AD9D584A04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8F33D-CA12-41FE-8EC1-E55CF0537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13C2-5185-49D7-A9B6-32AD9D584A04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8F33D-CA12-41FE-8EC1-E55CF0537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13C2-5185-49D7-A9B6-32AD9D584A04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8F33D-CA12-41FE-8EC1-E55CF0537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149F-6DF7-479D-9D03-81FEA0474AD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AC20C-824F-4D2D-ACBD-4D6FC27F84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416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149F-6DF7-479D-9D03-81FEA0474AD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AC20C-824F-4D2D-ACBD-4D6FC27F84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590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149F-6DF7-479D-9D03-81FEA0474AD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AC20C-824F-4D2D-ACBD-4D6FC27F84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314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149F-6DF7-479D-9D03-81FEA0474AD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AC20C-824F-4D2D-ACBD-4D6FC27F84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075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149F-6DF7-479D-9D03-81FEA0474AD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AC20C-824F-4D2D-ACBD-4D6FC27F84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2854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149F-6DF7-479D-9D03-81FEA0474AD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AC20C-824F-4D2D-ACBD-4D6FC27F84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3678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149F-6DF7-479D-9D03-81FEA0474AD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AC20C-824F-4D2D-ACBD-4D6FC27F84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7950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149F-6DF7-479D-9D03-81FEA0474AD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AC20C-824F-4D2D-ACBD-4D6FC27F84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105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13C2-5185-49D7-A9B6-32AD9D584A04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8F33D-CA12-41FE-8EC1-E55CF0537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149F-6DF7-479D-9D03-81FEA0474AD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AC20C-824F-4D2D-ACBD-4D6FC27F84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8103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149F-6DF7-479D-9D03-81FEA0474AD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AC20C-824F-4D2D-ACBD-4D6FC27F84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0362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149F-6DF7-479D-9D03-81FEA0474AD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AC20C-824F-4D2D-ACBD-4D6FC27F84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83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13C2-5185-49D7-A9B6-32AD9D584A04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8F33D-CA12-41FE-8EC1-E55CF0537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13C2-5185-49D7-A9B6-32AD9D584A04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8F33D-CA12-41FE-8EC1-E55CF0537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13C2-5185-49D7-A9B6-32AD9D584A04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8F33D-CA12-41FE-8EC1-E55CF0537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13C2-5185-49D7-A9B6-32AD9D584A04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8F33D-CA12-41FE-8EC1-E55CF0537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13C2-5185-49D7-A9B6-32AD9D584A04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8F33D-CA12-41FE-8EC1-E55CF0537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13C2-5185-49D7-A9B6-32AD9D584A04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8F33D-CA12-41FE-8EC1-E55CF0537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13C2-5185-49D7-A9B6-32AD9D584A04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8F33D-CA12-41FE-8EC1-E55CF0537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913C2-5185-49D7-A9B6-32AD9D584A04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8F33D-CA12-41FE-8EC1-E55CF0537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C149F-6DF7-479D-9D03-81FEA0474AD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AC20C-824F-4D2D-ACBD-4D6FC27F84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309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0.png"/><Relationship Id="rId5" Type="http://schemas.openxmlformats.org/officeDocument/2006/relationships/image" Target="../media/image58.png"/><Relationship Id="rId4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1.png"/><Relationship Id="rId7" Type="http://schemas.openxmlformats.org/officeDocument/2006/relationships/image" Target="../media/image6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microsoft.com/office/2007/relationships/hdphoto" Target="../media/hdphoto2.wdp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1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5.png"/><Relationship Id="rId5" Type="http://schemas.openxmlformats.org/officeDocument/2006/relationships/image" Target="../media/image62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61.png"/><Relationship Id="rId7" Type="http://schemas.openxmlformats.org/officeDocument/2006/relationships/image" Target="../media/image1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5.png"/><Relationship Id="rId5" Type="http://schemas.openxmlformats.org/officeDocument/2006/relationships/image" Target="../media/image62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microsoft.com/office/2007/relationships/hdphoto" Target="../media/hdphoto1.wdp"/><Relationship Id="rId5" Type="http://schemas.openxmlformats.org/officeDocument/2006/relationships/image" Target="../media/image22.png"/><Relationship Id="rId10" Type="http://schemas.openxmlformats.org/officeDocument/2006/relationships/image" Target="../media/image16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35.png"/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3.png"/><Relationship Id="rId5" Type="http://schemas.openxmlformats.org/officeDocument/2006/relationships/image" Target="../media/image29.png"/><Relationship Id="rId10" Type="http://schemas.openxmlformats.org/officeDocument/2006/relationships/image" Target="../media/image32.png"/><Relationship Id="rId4" Type="http://schemas.openxmlformats.org/officeDocument/2006/relationships/image" Target="../media/image28.png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png"/><Relationship Id="rId5" Type="http://schemas.openxmlformats.org/officeDocument/2006/relationships/image" Target="../media/image9.png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5" Type="http://schemas.openxmlformats.org/officeDocument/2006/relationships/image" Target="../media/image42.png"/><Relationship Id="rId10" Type="http://schemas.openxmlformats.org/officeDocument/2006/relationships/image" Target="../media/image45.jpeg"/><Relationship Id="rId4" Type="http://schemas.openxmlformats.org/officeDocument/2006/relationships/image" Target="../media/image41.png"/><Relationship Id="rId9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microsoft.com/office/2007/relationships/hdphoto" Target="../media/hdphoto2.wdp"/><Relationship Id="rId7" Type="http://schemas.openxmlformats.org/officeDocument/2006/relationships/image" Target="../media/image4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11" Type="http://schemas.openxmlformats.org/officeDocument/2006/relationships/image" Target="../media/image52.png"/><Relationship Id="rId5" Type="http://schemas.openxmlformats.org/officeDocument/2006/relationships/image" Target="../media/image8.png"/><Relationship Id="rId10" Type="http://schemas.openxmlformats.org/officeDocument/2006/relationships/image" Target="../media/image51.png"/><Relationship Id="rId4" Type="http://schemas.openxmlformats.org/officeDocument/2006/relationships/image" Target="../media/image47.png"/><Relationship Id="rId9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6.jpe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51"/>
          <a:stretch>
            <a:fillRect/>
          </a:stretch>
        </p:blipFill>
        <p:spPr>
          <a:xfrm>
            <a:off x="140892" y="0"/>
            <a:ext cx="6591348" cy="1500150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0846" y="142852"/>
            <a:ext cx="12117886" cy="7467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467" y="332656"/>
            <a:ext cx="12430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004579"/>
            <a:ext cx="4176464" cy="4546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26" y="2143116"/>
            <a:ext cx="1800199" cy="1959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427984" y="2786058"/>
            <a:ext cx="322261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Единственный в России сайт для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поиска </a:t>
            </a:r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 и СОТРУДНИКОВ 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государственной поддержкой</a:t>
            </a:r>
          </a:p>
          <a:p>
            <a:pPr algn="ctr"/>
            <a:endParaRPr lang="ru-RU" sz="2000" b="1" cap="all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trudvsem.ru</a:t>
            </a:r>
            <a:endParaRPr lang="en-US" sz="28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64929" y="2584280"/>
            <a:ext cx="17281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E723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НАЙТИ </a:t>
            </a:r>
          </a:p>
          <a:p>
            <a:pPr algn="ctr"/>
            <a:r>
              <a:rPr lang="ru-RU" sz="1600" b="1" dirty="0" smtClean="0">
                <a:solidFill>
                  <a:srgbClr val="E723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РАБОТУ И СОТРУДНИКОВ ЛЕГКО </a:t>
            </a:r>
            <a:endParaRPr lang="ru-RU" sz="1600" b="1" dirty="0">
              <a:solidFill>
                <a:srgbClr val="E723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15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1"/>
          <a:stretch/>
        </p:blipFill>
        <p:spPr>
          <a:xfrm>
            <a:off x="196770" y="2276872"/>
            <a:ext cx="4015190" cy="32133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91680" y="332656"/>
            <a:ext cx="61206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Отчетность </a:t>
            </a:r>
            <a:r>
              <a:rPr lang="ru-RU" sz="2600" b="1" dirty="0" smtClean="0">
                <a:solidFill>
                  <a:srgbClr val="E723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работодателей </a:t>
            </a:r>
            <a:r>
              <a:rPr lang="ru-RU" sz="2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через интерактивный портал*</a:t>
            </a:r>
            <a:endParaRPr lang="ru-RU" sz="2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464" y="270475"/>
            <a:ext cx="1248000" cy="496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923928" y="1628800"/>
            <a:ext cx="5911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Предоставление </a:t>
            </a:r>
            <a:r>
              <a:rPr lang="ru-RU" b="1" cap="all" dirty="0" smtClean="0">
                <a:solidFill>
                  <a:srgbClr val="E723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обязательных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сведений и отчетов по:</a:t>
            </a:r>
          </a:p>
          <a:p>
            <a:endParaRPr lang="ru-RU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23"/>
          <p:cNvGrpSpPr/>
          <p:nvPr/>
        </p:nvGrpSpPr>
        <p:grpSpPr>
          <a:xfrm>
            <a:off x="4726743" y="6093296"/>
            <a:ext cx="4885817" cy="1255986"/>
            <a:chOff x="4582726" y="6120680"/>
            <a:chExt cx="4885817" cy="125598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130"/>
            <a:stretch/>
          </p:blipFill>
          <p:spPr>
            <a:xfrm rot="5400000">
              <a:off x="6643283" y="4060123"/>
              <a:ext cx="764704" cy="4885817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5436096" y="6453336"/>
              <a:ext cx="3240360" cy="923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cap="all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trud.kurganobl.ru</a:t>
              </a:r>
            </a:p>
            <a:p>
              <a:pPr algn="ctr"/>
              <a:endParaRPr lang="en-US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4571999" y="2474656"/>
            <a:ext cx="4032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наличию или отсутствию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вакансий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589928" y="3014880"/>
            <a:ext cx="3830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планируемому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высвобождению работников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572000" y="3717032"/>
            <a:ext cx="42737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кадровому составу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и в том числе по введению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режима неполного 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рабочего времени;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644007" y="4696848"/>
            <a:ext cx="4032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вотированию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644007" y="5377534"/>
            <a:ext cx="4032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охране труда</a:t>
            </a:r>
            <a:endParaRPr lang="ru-RU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9918"/>
            <a:ext cx="1142858" cy="114285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348880"/>
            <a:ext cx="666000" cy="6660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731" y="2979024"/>
            <a:ext cx="666000" cy="6660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731" y="3645024"/>
            <a:ext cx="666000" cy="6660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659" y="4563200"/>
            <a:ext cx="666000" cy="66600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659" y="5283280"/>
            <a:ext cx="666000" cy="666000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251520" y="6093296"/>
            <a:ext cx="56486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ru-RU" sz="1600" b="1" dirty="0" smtClean="0">
                <a:solidFill>
                  <a:srgbClr val="059325"/>
                </a:solidFill>
                <a:latin typeface="Arial" pitchFamily="34" charset="0"/>
                <a:cs typeface="Arial" pitchFamily="34" charset="0"/>
              </a:rPr>
              <a:t>создать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rgbClr val="059325"/>
                </a:solidFill>
                <a:latin typeface="Arial" pitchFamily="34" charset="0"/>
                <a:cs typeface="Arial" pitchFamily="34" charset="0"/>
              </a:rPr>
              <a:t>личный кабинет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 интерактивном портале </a:t>
            </a:r>
          </a:p>
          <a:p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вам поможет специалист центра занятости</a:t>
            </a:r>
          </a:p>
        </p:txBody>
      </p:sp>
    </p:spTree>
    <p:extLst>
      <p:ext uri="{BB962C8B-B14F-4D97-AF65-F5344CB8AC3E}">
        <p14:creationId xmlns:p14="http://schemas.microsoft.com/office/powerpoint/2010/main" val="2757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51711"/>
            <a:ext cx="3669942" cy="2641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2" name="Прямая соединительная линия 31"/>
          <p:cNvCxnSpPr/>
          <p:nvPr/>
        </p:nvCxnSpPr>
        <p:spPr>
          <a:xfrm>
            <a:off x="1187680" y="4653136"/>
            <a:ext cx="1152072" cy="724704"/>
          </a:xfrm>
          <a:prstGeom prst="line">
            <a:avLst/>
          </a:prstGeom>
          <a:ln w="38100">
            <a:solidFill>
              <a:srgbClr val="059323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5496" y="242645"/>
            <a:ext cx="9108504" cy="1723549"/>
          </a:xfrm>
          <a:prstGeom prst="rect">
            <a:avLst/>
          </a:prstGeom>
          <a:gradFill>
            <a:gsLst>
              <a:gs pos="60000">
                <a:schemeClr val="bg1">
                  <a:lumMod val="0"/>
                  <a:lumOff val="100000"/>
                </a:schemeClr>
              </a:gs>
              <a:gs pos="97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   Как получить услугу по </a:t>
            </a:r>
          </a:p>
          <a:p>
            <a:r>
              <a:rPr lang="ru-RU" sz="2600" b="1" dirty="0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                   содействию в подборе </a:t>
            </a:r>
          </a:p>
          <a:p>
            <a:r>
              <a:rPr lang="ru-RU" sz="2600" b="1" dirty="0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                                 необходимых работников?  </a:t>
            </a:r>
            <a:r>
              <a:rPr lang="ru-RU" sz="2600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				 </a:t>
            </a:r>
            <a:endParaRPr lang="ru-RU" sz="2600" b="1" dirty="0">
              <a:solidFill>
                <a:prstClr val="black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46"/>
          <p:cNvGrpSpPr/>
          <p:nvPr/>
        </p:nvGrpSpPr>
        <p:grpSpPr>
          <a:xfrm>
            <a:off x="4870317" y="6099601"/>
            <a:ext cx="4885817" cy="1255986"/>
            <a:chOff x="4582726" y="6120680"/>
            <a:chExt cx="4885817" cy="1255985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130"/>
            <a:stretch/>
          </p:blipFill>
          <p:spPr>
            <a:xfrm rot="5400000">
              <a:off x="6643283" y="4060123"/>
              <a:ext cx="764704" cy="4885817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5436096" y="6453336"/>
              <a:ext cx="3240360" cy="923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cap="all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trud.kurganobl.ru</a:t>
              </a:r>
            </a:p>
            <a:p>
              <a:pPr algn="ctr"/>
              <a:endParaRPr lang="en-US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Группа 37"/>
          <p:cNvGrpSpPr/>
          <p:nvPr/>
        </p:nvGrpSpPr>
        <p:grpSpPr>
          <a:xfrm>
            <a:off x="458974" y="1628800"/>
            <a:ext cx="7782150" cy="3269199"/>
            <a:chOff x="782910" y="1412776"/>
            <a:chExt cx="6977925" cy="3106868"/>
          </a:xfrm>
        </p:grpSpPr>
        <p:cxnSp>
          <p:nvCxnSpPr>
            <p:cNvPr id="34" name="Прямая соединительная линия 33"/>
            <p:cNvCxnSpPr/>
            <p:nvPr/>
          </p:nvCxnSpPr>
          <p:spPr>
            <a:xfrm flipV="1">
              <a:off x="1655576" y="3212976"/>
              <a:ext cx="828193" cy="679120"/>
            </a:xfrm>
            <a:prstGeom prst="line">
              <a:avLst/>
            </a:prstGeom>
            <a:ln w="38100">
              <a:solidFill>
                <a:srgbClr val="059323"/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>
              <a:off x="1403648" y="2060848"/>
              <a:ext cx="1206509" cy="901090"/>
            </a:xfrm>
            <a:prstGeom prst="line">
              <a:avLst/>
            </a:prstGeom>
            <a:ln w="38100">
              <a:solidFill>
                <a:srgbClr val="059323"/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910" y="1412776"/>
              <a:ext cx="904520" cy="95867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TextBox 22"/>
            <p:cNvSpPr txBox="1"/>
            <p:nvPr/>
          </p:nvSpPr>
          <p:spPr>
            <a:xfrm>
              <a:off x="1568147" y="1519302"/>
              <a:ext cx="6192688" cy="643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Зайти в личный кабинет </a:t>
              </a:r>
            </a:p>
            <a:p>
              <a:r>
                <a:rPr lang="ru-RU" dirty="0" smtClean="0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на сайте </a:t>
              </a:r>
              <a:r>
                <a:rPr lang="en-US" sz="2000" b="1" dirty="0" smtClean="0">
                  <a:solidFill>
                    <a:srgbClr val="05932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trud.kurganobl.ru</a:t>
              </a:r>
              <a:endParaRPr lang="ru-RU" sz="2000" b="1" dirty="0">
                <a:solidFill>
                  <a:srgbClr val="05932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744253" y="3905407"/>
              <a:ext cx="5184576" cy="6142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Отправить заявление </a:t>
              </a:r>
              <a:r>
                <a:rPr lang="ru-RU" dirty="0" smtClean="0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на получение услуги по содействию в подборе необходимых работников</a:t>
              </a:r>
              <a:endParaRPr lang="ru-RU" dirty="0">
                <a:solidFill>
                  <a:srgbClr val="05932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5013176"/>
            <a:ext cx="1008001" cy="100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80" y="3928556"/>
            <a:ext cx="1008000" cy="10079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631" y="2708920"/>
            <a:ext cx="1008768" cy="10087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2951714" y="2973459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Разместить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вакансию</a:t>
            </a:r>
            <a:endParaRPr lang="ru-RU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01947" y="5157192"/>
            <a:ext cx="4234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Посмотреть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перечень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работников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личном кабинете 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442" y="242645"/>
            <a:ext cx="1249363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219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99" t="23539" r="1"/>
          <a:stretch/>
        </p:blipFill>
        <p:spPr>
          <a:xfrm rot="246243">
            <a:off x="92750" y="-1447278"/>
            <a:ext cx="10771069" cy="39982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496" y="242645"/>
            <a:ext cx="9108504" cy="923330"/>
          </a:xfrm>
          <a:prstGeom prst="rect">
            <a:avLst/>
          </a:prstGeom>
          <a:gradFill>
            <a:gsLst>
              <a:gs pos="60000">
                <a:schemeClr val="bg1">
                  <a:lumMod val="0"/>
                  <a:lumOff val="100000"/>
                </a:schemeClr>
              </a:gs>
              <a:gs pos="97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600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Как за </a:t>
            </a:r>
            <a:r>
              <a:rPr lang="ru-RU" sz="2600" b="1" dirty="0" smtClean="0">
                <a:solidFill>
                  <a:srgbClr val="E72347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 минуты </a:t>
            </a:r>
            <a:r>
              <a:rPr lang="ru-RU" sz="2600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получить информацию  				  </a:t>
            </a:r>
            <a:r>
              <a:rPr lang="ru-RU" sz="2600" b="1" dirty="0" smtClean="0">
                <a:solidFill>
                  <a:srgbClr val="E72347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 положении на рынке труда*?</a:t>
            </a:r>
            <a:r>
              <a:rPr lang="ru-RU" sz="2600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</a:t>
            </a:r>
            <a:endParaRPr lang="ru-RU" sz="2600" b="1" dirty="0">
              <a:solidFill>
                <a:prstClr val="black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46"/>
          <p:cNvGrpSpPr/>
          <p:nvPr/>
        </p:nvGrpSpPr>
        <p:grpSpPr>
          <a:xfrm>
            <a:off x="35498" y="6133454"/>
            <a:ext cx="4885817" cy="1255986"/>
            <a:chOff x="4582726" y="6120680"/>
            <a:chExt cx="4885817" cy="1255985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130"/>
            <a:stretch/>
          </p:blipFill>
          <p:spPr>
            <a:xfrm rot="5400000">
              <a:off x="6643283" y="4060123"/>
              <a:ext cx="764704" cy="4885817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5436096" y="6453336"/>
              <a:ext cx="3240360" cy="923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cap="all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trud.kurganobl.ru</a:t>
              </a:r>
            </a:p>
            <a:p>
              <a:pPr algn="ctr"/>
              <a:endParaRPr lang="en-US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Группа 37"/>
          <p:cNvGrpSpPr/>
          <p:nvPr/>
        </p:nvGrpSpPr>
        <p:grpSpPr>
          <a:xfrm>
            <a:off x="458975" y="1628800"/>
            <a:ext cx="8361497" cy="3240360"/>
            <a:chOff x="782911" y="1412776"/>
            <a:chExt cx="7497401" cy="3240359"/>
          </a:xfrm>
        </p:grpSpPr>
        <p:cxnSp>
          <p:nvCxnSpPr>
            <p:cNvPr id="34" name="Прямая соединительная линия 33"/>
            <p:cNvCxnSpPr/>
            <p:nvPr/>
          </p:nvCxnSpPr>
          <p:spPr>
            <a:xfrm flipV="1">
              <a:off x="1682912" y="3212976"/>
              <a:ext cx="800856" cy="770722"/>
            </a:xfrm>
            <a:prstGeom prst="line">
              <a:avLst/>
            </a:prstGeom>
            <a:ln w="38100">
              <a:solidFill>
                <a:srgbClr val="059323"/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>
              <a:off x="1403648" y="2060848"/>
              <a:ext cx="1206509" cy="901090"/>
            </a:xfrm>
            <a:prstGeom prst="line">
              <a:avLst/>
            </a:prstGeom>
            <a:ln w="38100">
              <a:solidFill>
                <a:srgbClr val="059323"/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911" y="1412776"/>
              <a:ext cx="904520" cy="100876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5735" y="2492896"/>
              <a:ext cx="904520" cy="100876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TextBox 22"/>
            <p:cNvSpPr txBox="1"/>
            <p:nvPr/>
          </p:nvSpPr>
          <p:spPr>
            <a:xfrm>
              <a:off x="1655576" y="1519302"/>
              <a:ext cx="6192688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Зайти в личный кабинет </a:t>
              </a:r>
            </a:p>
            <a:p>
              <a:r>
                <a:rPr lang="ru-RU" dirty="0" smtClean="0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на сайте </a:t>
              </a:r>
              <a:r>
                <a:rPr lang="en-US" sz="2000" b="1" dirty="0" smtClean="0">
                  <a:solidFill>
                    <a:srgbClr val="05932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trud.kurganobl.ru</a:t>
              </a:r>
              <a:endParaRPr lang="ru-RU" sz="2000" b="1" dirty="0">
                <a:solidFill>
                  <a:srgbClr val="05932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095736" y="2602668"/>
              <a:ext cx="51845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Отправить заявление </a:t>
              </a:r>
              <a:r>
                <a:rPr lang="ru-RU" dirty="0" smtClean="0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на получение услуги о положении на рынке труда</a:t>
              </a:r>
              <a:endParaRPr lang="ru-RU" dirty="0">
                <a:solidFill>
                  <a:srgbClr val="05932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7405" y="3644367"/>
              <a:ext cx="904520" cy="100876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9" name="TextBox 28"/>
            <p:cNvSpPr txBox="1"/>
            <p:nvPr/>
          </p:nvSpPr>
          <p:spPr>
            <a:xfrm>
              <a:off x="2062671" y="3789039"/>
              <a:ext cx="51845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Посмотреть </a:t>
              </a:r>
              <a:r>
                <a:rPr lang="ru-RU" dirty="0" smtClean="0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полученную информацию в личном кабинете</a:t>
              </a:r>
              <a:endParaRPr lang="ru-RU" dirty="0">
                <a:solidFill>
                  <a:srgbClr val="05932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5256176" y="6505599"/>
            <a:ext cx="5220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59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*обновляется ежемесячно 15 числа</a:t>
            </a:r>
            <a:endParaRPr lang="ru-RU" sz="1400" b="1" dirty="0">
              <a:solidFill>
                <a:srgbClr val="0593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Группа 64"/>
          <p:cNvGrpSpPr/>
          <p:nvPr/>
        </p:nvGrpSpPr>
        <p:grpSpPr>
          <a:xfrm>
            <a:off x="338016" y="5373216"/>
            <a:ext cx="8914504" cy="738664"/>
            <a:chOff x="78904" y="5446965"/>
            <a:chExt cx="8914504" cy="738664"/>
          </a:xfrm>
        </p:grpSpPr>
        <p:sp>
          <p:nvSpPr>
            <p:cNvPr id="58" name="TextBox 57"/>
            <p:cNvSpPr txBox="1"/>
            <p:nvPr/>
          </p:nvSpPr>
          <p:spPr>
            <a:xfrm>
              <a:off x="395856" y="5537557"/>
              <a:ext cx="288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Показатели рынка </a:t>
              </a:r>
              <a:r>
                <a:rPr lang="ru-RU" sz="1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труда</a:t>
              </a:r>
              <a:endPara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059832" y="5446965"/>
              <a:ext cx="28800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Востребованные профессии </a:t>
              </a:r>
              <a:r>
                <a:rPr lang="ru-RU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уровень заработной платы</a:t>
              </a:r>
            </a:p>
            <a:p>
              <a:endPara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113408" y="5446965"/>
              <a:ext cx="288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Направления </a:t>
              </a:r>
              <a:r>
                <a:rPr lang="ru-RU" sz="1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и </a:t>
              </a:r>
              <a:r>
                <a:rPr lang="ru-RU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результаты работы службы занятости</a:t>
              </a:r>
            </a:p>
          </p:txBody>
        </p:sp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9792" y="5531875"/>
              <a:ext cx="316952" cy="34539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3" name="Рисунок 6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4128" y="5536652"/>
              <a:ext cx="316952" cy="34539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4" name="Рисунок 6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04" y="5537557"/>
              <a:ext cx="316952" cy="34539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26584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99" t="23539" r="1"/>
          <a:stretch/>
        </p:blipFill>
        <p:spPr>
          <a:xfrm rot="2391747">
            <a:off x="3729902" y="1109418"/>
            <a:ext cx="7993593" cy="29672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36512" y="336138"/>
            <a:ext cx="9108504" cy="1292662"/>
          </a:xfrm>
          <a:prstGeom prst="rect">
            <a:avLst/>
          </a:prstGeom>
          <a:gradFill>
            <a:gsLst>
              <a:gs pos="60000">
                <a:schemeClr val="bg1">
                  <a:lumMod val="0"/>
                  <a:lumOff val="100000"/>
                </a:schemeClr>
              </a:gs>
              <a:gs pos="97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   Как зарегистрировать</a:t>
            </a:r>
            <a:r>
              <a:rPr lang="ru-RU" sz="2600" b="1" dirty="0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2600" b="1" dirty="0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        коллективный договор (соглашение)? </a:t>
            </a:r>
            <a:r>
              <a:rPr lang="ru-RU" sz="2600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				 </a:t>
            </a:r>
            <a:endParaRPr lang="ru-RU" sz="2600" b="1" dirty="0">
              <a:solidFill>
                <a:prstClr val="black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46"/>
          <p:cNvGrpSpPr/>
          <p:nvPr/>
        </p:nvGrpSpPr>
        <p:grpSpPr>
          <a:xfrm>
            <a:off x="4067944" y="6093296"/>
            <a:ext cx="4885817" cy="1255986"/>
            <a:chOff x="4582726" y="6120680"/>
            <a:chExt cx="4885817" cy="1255985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130"/>
            <a:stretch/>
          </p:blipFill>
          <p:spPr>
            <a:xfrm rot="5400000">
              <a:off x="6643283" y="4060123"/>
              <a:ext cx="764704" cy="4885817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5436096" y="6453336"/>
              <a:ext cx="3240360" cy="923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cap="all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trud.kurganobl.ru</a:t>
              </a:r>
            </a:p>
            <a:p>
              <a:pPr algn="ctr"/>
              <a:endParaRPr lang="en-US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34" name="Прямая соединительная линия 33"/>
          <p:cNvCxnSpPr/>
          <p:nvPr/>
        </p:nvCxnSpPr>
        <p:spPr>
          <a:xfrm flipV="1">
            <a:off x="1334712" y="3861048"/>
            <a:ext cx="717008" cy="1080120"/>
          </a:xfrm>
          <a:prstGeom prst="line">
            <a:avLst/>
          </a:prstGeom>
          <a:ln w="38100">
            <a:solidFill>
              <a:srgbClr val="059323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1140055" y="2593023"/>
            <a:ext cx="911665" cy="867641"/>
          </a:xfrm>
          <a:prstGeom prst="line">
            <a:avLst/>
          </a:prstGeom>
          <a:ln w="38100">
            <a:solidFill>
              <a:srgbClr val="059323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6" y="1844824"/>
            <a:ext cx="1008768" cy="10087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TextBox 22"/>
          <p:cNvSpPr txBox="1"/>
          <p:nvPr/>
        </p:nvSpPr>
        <p:spPr>
          <a:xfrm>
            <a:off x="1482012" y="2028268"/>
            <a:ext cx="6906412" cy="677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Зайти в личный кабинет </a:t>
            </a:r>
          </a:p>
          <a:p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 сайте </a:t>
            </a:r>
            <a:r>
              <a:rPr lang="en-US" sz="2000" b="1" dirty="0" smtClean="0">
                <a:solidFill>
                  <a:srgbClr val="05932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trud.kurganobl.ru</a:t>
            </a:r>
            <a:endParaRPr lang="ru-RU" sz="2000" b="1" dirty="0">
              <a:solidFill>
                <a:srgbClr val="059323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78319" y="3226406"/>
            <a:ext cx="45579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Отправить заявление 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 получение услуги по уведомительной регистрации коллективных договоров, соглашений</a:t>
            </a:r>
            <a:endParaRPr lang="ru-RU" dirty="0">
              <a:solidFill>
                <a:srgbClr val="059323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554" y="3140968"/>
            <a:ext cx="1008768" cy="10087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1744424" y="4850098"/>
            <a:ext cx="4234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Посмотреть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результат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в 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личном кабинете</a:t>
            </a:r>
            <a:endParaRPr lang="ru-RU" dirty="0">
              <a:solidFill>
                <a:srgbClr val="059323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442" y="242645"/>
            <a:ext cx="1249363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581248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96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3" t="41675" r="-1"/>
          <a:stretch/>
        </p:blipFill>
        <p:spPr>
          <a:xfrm>
            <a:off x="-108520" y="-99392"/>
            <a:ext cx="7167600" cy="6226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0870">
            <a:off x="-365861" y="1672463"/>
            <a:ext cx="10223500" cy="565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20434"/>
            <a:ext cx="3961905" cy="40702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0" name="Группа 9"/>
          <p:cNvGrpSpPr/>
          <p:nvPr/>
        </p:nvGrpSpPr>
        <p:grpSpPr>
          <a:xfrm>
            <a:off x="4206027" y="2464182"/>
            <a:ext cx="1476164" cy="1368152"/>
            <a:chOff x="2945887" y="2132856"/>
            <a:chExt cx="1476164" cy="1368152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7824" y="2132856"/>
              <a:ext cx="1368152" cy="136815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" name="TextBox 11"/>
            <p:cNvSpPr txBox="1"/>
            <p:nvPr/>
          </p:nvSpPr>
          <p:spPr>
            <a:xfrm>
              <a:off x="2945887" y="2487734"/>
              <a:ext cx="147616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b="1" dirty="0" smtClean="0">
                  <a:solidFill>
                    <a:srgbClr val="E723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ЧИСЛО ПОЛЬЗОВАТЕЛЕЙ ПОРТАЛА </a:t>
              </a:r>
              <a:endParaRPr lang="ru-RU" sz="1400" b="1" dirty="0">
                <a:solidFill>
                  <a:srgbClr val="E7234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70991"/>
            <a:ext cx="12430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95536" y="241484"/>
            <a:ext cx="61206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Преимущества портала</a:t>
            </a:r>
            <a:endParaRPr lang="ru-RU" sz="26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30637" y="2133269"/>
            <a:ext cx="6414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поиск работы и сотрудников в 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любом регионе 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оссии</a:t>
            </a:r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81856" y="1524580"/>
            <a:ext cx="51184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бесплатность всех сервисов</a:t>
            </a:r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30637" y="2919087"/>
            <a:ext cx="51184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отсутствие рекламы</a:t>
            </a:r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1" name="Picture 2" descr="C:\Users\TARAKA~1\AppData\Local\Temp\man337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031" y="2961718"/>
            <a:ext cx="684076" cy="68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6369107" y="2924490"/>
            <a:ext cx="2353981" cy="8624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600" b="1" dirty="0" smtClean="0">
                <a:solidFill>
                  <a:srgbClr val="0065BC"/>
                </a:solidFill>
              </a:rPr>
              <a:t>210</a:t>
            </a:r>
            <a:r>
              <a:rPr lang="en-US" sz="2600" b="1" dirty="0" smtClean="0">
                <a:solidFill>
                  <a:srgbClr val="0065BC"/>
                </a:solidFill>
              </a:rPr>
              <a:t> </a:t>
            </a:r>
            <a:r>
              <a:rPr lang="ru-RU" sz="2600" b="1" dirty="0" smtClean="0">
                <a:solidFill>
                  <a:srgbClr val="0065BC"/>
                </a:solidFill>
              </a:rPr>
              <a:t>000</a:t>
            </a:r>
          </a:p>
          <a:p>
            <a:r>
              <a:rPr lang="ru-RU" sz="1400" b="1" dirty="0" smtClean="0">
                <a:solidFill>
                  <a:srgbClr val="0065BC"/>
                </a:solidFill>
              </a:rPr>
              <a:t>посетителей в день</a:t>
            </a:r>
            <a:endParaRPr lang="ru-RU" sz="1400" b="1" dirty="0">
              <a:solidFill>
                <a:srgbClr val="0065BC"/>
              </a:solidFill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988" y="3929066"/>
            <a:ext cx="877180" cy="877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Прямоугольник 33"/>
          <p:cNvSpPr/>
          <p:nvPr/>
        </p:nvSpPr>
        <p:spPr>
          <a:xfrm>
            <a:off x="6027069" y="3966022"/>
            <a:ext cx="2008232" cy="8624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600" b="1" dirty="0" smtClean="0">
                <a:solidFill>
                  <a:srgbClr val="0065BC"/>
                </a:solidFill>
              </a:rPr>
              <a:t>1 143 000</a:t>
            </a:r>
          </a:p>
          <a:p>
            <a:r>
              <a:rPr lang="ru-RU" sz="1400" b="1" dirty="0" smtClean="0">
                <a:solidFill>
                  <a:srgbClr val="0065BC"/>
                </a:solidFill>
              </a:rPr>
              <a:t>зарегистрированных</a:t>
            </a:r>
          </a:p>
          <a:p>
            <a:r>
              <a:rPr lang="ru-RU" sz="1400" b="1" dirty="0" smtClean="0">
                <a:solidFill>
                  <a:srgbClr val="0065BC"/>
                </a:solidFill>
              </a:rPr>
              <a:t>пользователей</a:t>
            </a:r>
            <a:endParaRPr lang="ru-RU" sz="1400" b="1" dirty="0">
              <a:solidFill>
                <a:srgbClr val="0065BC"/>
              </a:solidFill>
            </a:endParaRPr>
          </a:p>
        </p:txBody>
      </p:sp>
      <p:pic>
        <p:nvPicPr>
          <p:cNvPr id="35" name="Picture 3" descr="C:\Users\TARAKA~1\AppData\Local\Temp\businessman82-1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929198"/>
            <a:ext cx="920278" cy="92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974035" y="3513202"/>
            <a:ext cx="51184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ежедневное обновление 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вакансий и резюме</a:t>
            </a:r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019504" y="4941168"/>
            <a:ext cx="1713502" cy="8624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600" b="1" dirty="0" smtClean="0">
                <a:solidFill>
                  <a:srgbClr val="0065BC"/>
                </a:solidFill>
              </a:rPr>
              <a:t>72</a:t>
            </a:r>
            <a:r>
              <a:rPr lang="en-US" sz="2600" b="1" dirty="0" smtClean="0">
                <a:solidFill>
                  <a:srgbClr val="0065BC"/>
                </a:solidFill>
              </a:rPr>
              <a:t> </a:t>
            </a:r>
            <a:r>
              <a:rPr lang="ru-RU" sz="2600" b="1" dirty="0" smtClean="0">
                <a:solidFill>
                  <a:srgbClr val="0065BC"/>
                </a:solidFill>
              </a:rPr>
              <a:t>000</a:t>
            </a:r>
          </a:p>
          <a:p>
            <a:r>
              <a:rPr lang="ru-RU" sz="1400" b="1" dirty="0" smtClean="0">
                <a:solidFill>
                  <a:srgbClr val="0065BC"/>
                </a:solidFill>
              </a:rPr>
              <a:t>работодателей</a:t>
            </a:r>
            <a:endParaRPr lang="ru-RU" sz="1400" b="1" dirty="0">
              <a:solidFill>
                <a:srgbClr val="0065BC"/>
              </a:solidFill>
            </a:endParaRPr>
          </a:p>
        </p:txBody>
      </p:sp>
      <p:pic>
        <p:nvPicPr>
          <p:cNvPr id="1034" name="Picture 10" descr="U:\Анализ\Бурундукова Людмила Александровна\Слайды (проекты)\элементы для дизайна\галка белая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95" y="804530"/>
            <a:ext cx="666000" cy="66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0" descr="U:\Анализ\Бурундукова Людмила Александровна\Слайды (проекты)\элементы для дизайна\галка белая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49911"/>
            <a:ext cx="666000" cy="66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0" descr="U:\Анализ\Бурундукова Людмила Александровна\Слайды (проекты)\элементы для дизайна\галка белая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62" y="3544671"/>
            <a:ext cx="666000" cy="66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0" descr="U:\Анализ\Бурундукова Людмила Александровна\Слайды (проекты)\элементы для дизайна\галка белая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62" y="2115911"/>
            <a:ext cx="666000" cy="66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0" descr="U:\Анализ\Бурундукова Людмила Александровна\Слайды (проекты)\элементы для дизайна\галка белая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60" y="2810020"/>
            <a:ext cx="666000" cy="66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981858" y="950780"/>
            <a:ext cx="6414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надежность контрагентов</a:t>
            </a:r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38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059" y="2443799"/>
            <a:ext cx="3669942" cy="2641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496" y="416277"/>
            <a:ext cx="9108504" cy="492443"/>
          </a:xfrm>
          <a:prstGeom prst="rect">
            <a:avLst/>
          </a:prstGeom>
          <a:gradFill>
            <a:gsLst>
              <a:gs pos="60000">
                <a:schemeClr val="bg1">
                  <a:lumMod val="0"/>
                  <a:lumOff val="100000"/>
                </a:schemeClr>
              </a:gs>
              <a:gs pos="97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   Найти </a:t>
            </a:r>
            <a:r>
              <a:rPr lang="ru-RU" sz="2600" b="1" dirty="0" smtClean="0">
                <a:solidFill>
                  <a:srgbClr val="E72347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сотрудника</a:t>
            </a:r>
            <a:r>
              <a:rPr lang="ru-RU" sz="26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легко!</a:t>
            </a:r>
            <a:r>
              <a:rPr lang="ru-RU" sz="2600" b="1" dirty="0" smtClean="0">
                <a:solidFill>
                  <a:srgbClr val="E72347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				 </a:t>
            </a:r>
            <a:endParaRPr lang="ru-RU" sz="26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15008"/>
            <a:ext cx="1249363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5648069" y="6150842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trudvsem.ru</a:t>
            </a:r>
          </a:p>
          <a:p>
            <a:pPr algn="ctr"/>
            <a:endPara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5044976" y="6138938"/>
            <a:ext cx="4536504" cy="1224136"/>
            <a:chOff x="-108520" y="6165304"/>
            <a:chExt cx="4536504" cy="1152128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420"/>
            <a:stretch/>
          </p:blipFill>
          <p:spPr>
            <a:xfrm rot="16200000">
              <a:off x="1818252" y="4238532"/>
              <a:ext cx="682960" cy="4536504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596333" y="6394102"/>
              <a:ext cx="324036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cap="all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trudvsem.ru</a:t>
              </a:r>
            </a:p>
            <a:p>
              <a:pPr algn="ctr"/>
              <a:endPara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34" name="Прямая соединительная линия 33"/>
          <p:cNvCxnSpPr/>
          <p:nvPr/>
        </p:nvCxnSpPr>
        <p:spPr>
          <a:xfrm flipV="1">
            <a:off x="1488115" y="3650501"/>
            <a:ext cx="923645" cy="714603"/>
          </a:xfrm>
          <a:prstGeom prst="line">
            <a:avLst/>
          </a:prstGeom>
          <a:ln w="38100">
            <a:solidFill>
              <a:srgbClr val="0065BC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1151254" y="2276872"/>
            <a:ext cx="1345562" cy="948171"/>
          </a:xfrm>
          <a:prstGeom prst="line">
            <a:avLst/>
          </a:prstGeom>
          <a:ln w="38100">
            <a:solidFill>
              <a:srgbClr val="0065BC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742215" y="4438853"/>
            <a:ext cx="5782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Выбрать кандидатов </a:t>
            </a:r>
          </a:p>
          <a:p>
            <a:r>
              <a:rPr lang="ru-RU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и провести собеседования</a:t>
            </a:r>
            <a:endParaRPr lang="ru-RU" dirty="0">
              <a:solidFill>
                <a:srgbClr val="059323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59832" y="3203684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Разместить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вакансии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1080000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856" y="2852936"/>
            <a:ext cx="1080000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06" y="4185184"/>
            <a:ext cx="1080000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473900" y="6156593"/>
            <a:ext cx="6906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Необходима регистрация на </a:t>
            </a:r>
          </a:p>
          <a:p>
            <a:r>
              <a:rPr lang="ru-RU" sz="16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Едином портале </a:t>
            </a:r>
            <a:r>
              <a:rPr lang="ru-RU" sz="1600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госуслуг</a:t>
            </a:r>
            <a:r>
              <a:rPr lang="ru-RU" sz="16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 </a:t>
            </a:r>
            <a:r>
              <a:rPr lang="en-US" sz="1600" dirty="0" smtClean="0">
                <a:solidFill>
                  <a:srgbClr val="E72347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gosuslugi.ru</a:t>
            </a:r>
            <a:endParaRPr lang="ru-RU" sz="1600" dirty="0">
              <a:solidFill>
                <a:srgbClr val="E72347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619672" y="1815788"/>
            <a:ext cx="469378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Зайти в личный </a:t>
            </a:r>
            <a:r>
              <a:rPr lang="ru-RU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кабинет</a:t>
            </a:r>
            <a:endParaRPr lang="ru-RU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 сайте </a:t>
            </a:r>
            <a:r>
              <a:rPr lang="en-US" sz="2000" b="1" dirty="0" smtClean="0">
                <a:solidFill>
                  <a:srgbClr val="0065B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trudvsem.ru</a:t>
            </a:r>
            <a:endParaRPr lang="ru-RU" sz="20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73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66" y="1552496"/>
            <a:ext cx="4027502" cy="402750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95536" y="332656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Удобные</a:t>
            </a:r>
            <a:r>
              <a:rPr lang="ru-RU" sz="2800" b="1" dirty="0">
                <a:solidFill>
                  <a:srgbClr val="E723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фильтры </a:t>
            </a:r>
            <a:r>
              <a:rPr lang="ru-RU" sz="2800" b="1" dirty="0" smtClean="0">
                <a:solidFill>
                  <a:srgbClr val="E723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поиска</a:t>
            </a:r>
            <a:endParaRPr lang="ru-RU" sz="2800" b="1" dirty="0">
              <a:solidFill>
                <a:srgbClr val="E723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22"/>
          <p:cNvPicPr/>
          <p:nvPr/>
        </p:nvPicPr>
        <p:blipFill rotWithShape="1">
          <a:blip r:embed="rId4" cstate="print"/>
          <a:srcRect l="20760" t="48596" r="61394" b="32421"/>
          <a:stretch/>
        </p:blipFill>
        <p:spPr bwMode="auto">
          <a:xfrm rot="228864">
            <a:off x="4447673" y="3204596"/>
            <a:ext cx="2520280" cy="1515358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Рисунок 20"/>
          <p:cNvPicPr/>
          <p:nvPr/>
        </p:nvPicPr>
        <p:blipFill rotWithShape="1">
          <a:blip r:embed="rId5" cstate="print"/>
          <a:srcRect l="20924" t="21853" r="61408" b="57417"/>
          <a:stretch/>
        </p:blipFill>
        <p:spPr bwMode="auto">
          <a:xfrm rot="20795764">
            <a:off x="4327580" y="1175108"/>
            <a:ext cx="2584899" cy="1646408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Рисунок 23"/>
          <p:cNvPicPr/>
          <p:nvPr/>
        </p:nvPicPr>
        <p:blipFill rotWithShape="1">
          <a:blip r:embed="rId6" cstate="print"/>
          <a:srcRect l="20890" t="33819" r="61722" b="49568"/>
          <a:stretch/>
        </p:blipFill>
        <p:spPr bwMode="auto">
          <a:xfrm rot="285296">
            <a:off x="6206850" y="482426"/>
            <a:ext cx="2580551" cy="1329738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Рисунок 19"/>
          <p:cNvPicPr/>
          <p:nvPr/>
        </p:nvPicPr>
        <p:blipFill rotWithShape="1">
          <a:blip r:embed="rId7" cstate="print"/>
          <a:srcRect l="21030" t="20858" r="61235" b="59014"/>
          <a:stretch/>
        </p:blipFill>
        <p:spPr bwMode="auto">
          <a:xfrm rot="21397237">
            <a:off x="6545135" y="2280294"/>
            <a:ext cx="2289914" cy="1403664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Рисунок 17"/>
          <p:cNvPicPr/>
          <p:nvPr/>
        </p:nvPicPr>
        <p:blipFill>
          <a:blip r:embed="rId8" cstate="print"/>
          <a:srcRect l="17811" t="41289" r="62295" b="45312"/>
          <a:stretch>
            <a:fillRect/>
          </a:stretch>
        </p:blipFill>
        <p:spPr bwMode="auto">
          <a:xfrm rot="716806">
            <a:off x="4307099" y="4978667"/>
            <a:ext cx="3230735" cy="1176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2922">
            <a:off x="6628740" y="4357422"/>
            <a:ext cx="2221767" cy="808412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420"/>
          <a:stretch/>
        </p:blipFill>
        <p:spPr>
          <a:xfrm rot="16200000">
            <a:off x="6969953" y="4226925"/>
            <a:ext cx="725645" cy="453650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648069" y="6150842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trudvsem.ru</a:t>
            </a:r>
          </a:p>
          <a:p>
            <a:pPr algn="ctr"/>
            <a:endPara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38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https://tplintus.com/wp-content/uploads/2014/09/young-businessman-vector-character-2099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007" t="2398" r="23100" b="2698"/>
          <a:stretch>
            <a:fillRect/>
          </a:stretch>
        </p:blipFill>
        <p:spPr bwMode="auto">
          <a:xfrm>
            <a:off x="-376647" y="1430902"/>
            <a:ext cx="2644391" cy="452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Прямоугольник 41"/>
          <p:cNvSpPr/>
          <p:nvPr/>
        </p:nvSpPr>
        <p:spPr>
          <a:xfrm>
            <a:off x="2169331" y="1183142"/>
            <a:ext cx="30507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solidFill>
                  <a:srgbClr val="0065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Список кандидатов</a:t>
            </a:r>
            <a:endParaRPr lang="ru-RU" b="1" cap="all" dirty="0">
              <a:solidFill>
                <a:srgbClr val="0065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3528" y="188640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all" dirty="0">
                <a:solidFill>
                  <a:srgbClr val="E723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800" b="1" dirty="0">
                <a:solidFill>
                  <a:srgbClr val="E723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езультаты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поиска</a:t>
            </a:r>
            <a:endParaRPr lang="ru-RU" sz="28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/>
          <p:nvPr/>
        </p:nvPicPr>
        <p:blipFill rotWithShape="1">
          <a:blip r:embed="rId4" cstate="print"/>
          <a:srcRect l="38796" t="67404" r="20274" b="16835"/>
          <a:stretch/>
        </p:blipFill>
        <p:spPr bwMode="auto">
          <a:xfrm>
            <a:off x="2272366" y="2780928"/>
            <a:ext cx="3667786" cy="7720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Рисунок 16"/>
          <p:cNvPicPr/>
          <p:nvPr/>
        </p:nvPicPr>
        <p:blipFill rotWithShape="1">
          <a:blip r:embed="rId5" cstate="print"/>
          <a:srcRect l="38568" t="30254" r="20578" b="55111"/>
          <a:stretch/>
        </p:blipFill>
        <p:spPr bwMode="auto">
          <a:xfrm>
            <a:off x="2197209" y="1772816"/>
            <a:ext cx="3885118" cy="7499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Рисунок 17"/>
          <p:cNvPicPr/>
          <p:nvPr/>
        </p:nvPicPr>
        <p:blipFill rotWithShape="1">
          <a:blip r:embed="rId6" cstate="print"/>
          <a:srcRect l="39254" t="56147" r="20730" b="27952"/>
          <a:stretch/>
        </p:blipFill>
        <p:spPr bwMode="auto">
          <a:xfrm>
            <a:off x="2281089" y="3789040"/>
            <a:ext cx="3659063" cy="7920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print"/>
          <a:srcRect l="39406" t="55866" r="20426" b="28233"/>
          <a:stretch/>
        </p:blipFill>
        <p:spPr bwMode="auto">
          <a:xfrm>
            <a:off x="2346454" y="4808413"/>
            <a:ext cx="3305666" cy="7088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420"/>
          <a:stretch/>
        </p:blipFill>
        <p:spPr>
          <a:xfrm rot="16200000">
            <a:off x="6969953" y="4226925"/>
            <a:ext cx="725645" cy="453650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648069" y="6150842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trudvsem.ru</a:t>
            </a:r>
          </a:p>
          <a:p>
            <a:pPr algn="ctr"/>
            <a:endPara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50970" y="5873701"/>
            <a:ext cx="40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cap="all" dirty="0" smtClean="0">
                <a:solidFill>
                  <a:srgbClr val="0065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собеседований</a:t>
            </a:r>
            <a:endParaRPr lang="ru-RU" dirty="0">
              <a:solidFill>
                <a:srgbClr val="0065BC"/>
              </a:solidFill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0" cstate="print"/>
          <a:srcRect l="17607" t="6755" r="20579"/>
          <a:stretch/>
        </p:blipFill>
        <p:spPr bwMode="auto">
          <a:xfrm rot="738747">
            <a:off x="5842730" y="619974"/>
            <a:ext cx="2992705" cy="2401581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Рисунок 27"/>
          <p:cNvPicPr/>
          <p:nvPr/>
        </p:nvPicPr>
        <p:blipFill rotWithShape="1">
          <a:blip r:embed="rId11" cstate="print"/>
          <a:srcRect l="18140" t="6755" r="20503"/>
          <a:stretch/>
        </p:blipFill>
        <p:spPr bwMode="auto">
          <a:xfrm rot="20925378">
            <a:off x="5788112" y="2127818"/>
            <a:ext cx="2970752" cy="2401581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Рисунок 28"/>
          <p:cNvPicPr/>
          <p:nvPr/>
        </p:nvPicPr>
        <p:blipFill rotWithShape="1">
          <a:blip r:embed="rId12" cstate="print"/>
          <a:srcRect l="18005" t="7042" r="21903" b="4053"/>
          <a:stretch/>
        </p:blipFill>
        <p:spPr bwMode="auto">
          <a:xfrm rot="694458">
            <a:off x="5772581" y="3691341"/>
            <a:ext cx="2847127" cy="228980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653" y="1034808"/>
            <a:ext cx="666000" cy="666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5733256"/>
            <a:ext cx="666000" cy="66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54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10299">
            <a:off x="-1183708" y="-204209"/>
            <a:ext cx="11382376" cy="821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04" t="12499" r="35973" b="45268"/>
          <a:stretch/>
        </p:blipFill>
        <p:spPr bwMode="auto">
          <a:xfrm>
            <a:off x="152675" y="162156"/>
            <a:ext cx="5427437" cy="505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16632"/>
            <a:ext cx="12430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92896"/>
            <a:ext cx="3889375" cy="42370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313889" y="3501008"/>
            <a:ext cx="3381444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algn="ctr">
              <a:tabLst>
                <a:tab pos="8696325" algn="l"/>
              </a:tabLst>
            </a:pPr>
            <a:endParaRPr lang="ru-RU" sz="2400" b="1" cap="all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algn="ctr">
              <a:tabLst>
                <a:tab pos="8696325" algn="l"/>
              </a:tabLst>
            </a:pPr>
            <a:r>
              <a:rPr lang="ru-RU" sz="2400" b="1" cap="all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ИНТЕРАКТИВНЫЙ Портал </a:t>
            </a:r>
          </a:p>
          <a:p>
            <a:pPr marL="179388" algn="ctr">
              <a:tabLst>
                <a:tab pos="8696325" algn="l"/>
              </a:tabLst>
            </a:pPr>
            <a:endParaRPr lang="ru-RU" sz="2400" b="1" cap="all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algn="ctr">
              <a:tabLst>
                <a:tab pos="8696325" algn="l"/>
              </a:tabLst>
            </a:pPr>
            <a:r>
              <a:rPr lang="en-US" sz="2000" b="1" cap="all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trud.kurganobl.ru</a:t>
            </a:r>
            <a:endParaRPr lang="en-US" sz="2000" b="1" cap="all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algn="ctr">
              <a:tabLst>
                <a:tab pos="8696325" algn="l"/>
              </a:tabLst>
            </a:pPr>
            <a:endParaRPr lang="ru-RU" sz="2400" b="1" cap="all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>
              <a:tabLst>
                <a:tab pos="8696325" algn="l"/>
              </a:tabLst>
            </a:pPr>
            <a:endParaRPr lang="en-US" sz="3800" b="1" cap="all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>
              <a:tabLst>
                <a:tab pos="8696325" algn="l"/>
              </a:tabLst>
            </a:pPr>
            <a:endParaRPr lang="ru-RU" sz="1100" b="1" cap="all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7500958" y="2214554"/>
            <a:ext cx="1368152" cy="1368152"/>
            <a:chOff x="2987824" y="2132856"/>
            <a:chExt cx="1368152" cy="136815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7824" y="2132856"/>
              <a:ext cx="1368152" cy="136815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5" name="TextBox 14"/>
            <p:cNvSpPr txBox="1"/>
            <p:nvPr/>
          </p:nvSpPr>
          <p:spPr>
            <a:xfrm>
              <a:off x="3059262" y="2561484"/>
              <a:ext cx="12858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Еще больше возможностей</a:t>
              </a:r>
              <a:endParaRPr lang="ru-RU" sz="1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677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907704" y="2780928"/>
            <a:ext cx="2575119" cy="1944215"/>
            <a:chOff x="1824015" y="2132856"/>
            <a:chExt cx="2575119" cy="1944215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015" y="2132856"/>
              <a:ext cx="2575119" cy="1944215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0" lon="18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3728" y="2204864"/>
              <a:ext cx="1656184" cy="12696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Группа 2"/>
          <p:cNvGrpSpPr/>
          <p:nvPr/>
        </p:nvGrpSpPr>
        <p:grpSpPr>
          <a:xfrm>
            <a:off x="4860032" y="2780928"/>
            <a:ext cx="2575119" cy="1944215"/>
            <a:chOff x="4805193" y="2132855"/>
            <a:chExt cx="2575119" cy="1944215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5193" y="2132855"/>
              <a:ext cx="2575119" cy="1944215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0" lon="18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9752" y="2214882"/>
              <a:ext cx="1694495" cy="1214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5" name="Прямоугольник 14"/>
          <p:cNvSpPr/>
          <p:nvPr/>
        </p:nvSpPr>
        <p:spPr>
          <a:xfrm>
            <a:off x="32314" y="6005899"/>
            <a:ext cx="2096472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Гражданин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768838" y="5956719"/>
            <a:ext cx="2357454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Специалист центра занятости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5430" r="830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66472">
            <a:off x="3958060" y="237923"/>
            <a:ext cx="1261894" cy="3673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5430" r="830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66472" flipH="1" flipV="1">
            <a:off x="3981388" y="3366580"/>
            <a:ext cx="899366" cy="3680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1043608" y="2333491"/>
            <a:ext cx="3096344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Интерактивный портал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14282" y="214290"/>
            <a:ext cx="7022584" cy="89255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26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Получайте государственные услуги </a:t>
            </a:r>
          </a:p>
          <a:p>
            <a:pPr algn="ctr"/>
            <a:r>
              <a:rPr lang="ru-RU" sz="26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на интерактивном портале!</a:t>
            </a:r>
            <a:endParaRPr lang="ru-RU" sz="2600" b="1" dirty="0">
              <a:solidFill>
                <a:srgbClr val="FF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72128" y="2357430"/>
            <a:ext cx="3600400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Информационная система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834" y="218356"/>
            <a:ext cx="1248000" cy="496000"/>
          </a:xfrm>
          <a:prstGeom prst="rect">
            <a:avLst/>
          </a:prstGeom>
        </p:spPr>
      </p:pic>
      <p:pic>
        <p:nvPicPr>
          <p:cNvPr id="21" name="Picture 4" descr="https://tapoc.trbo.yandex.net/tapoc_secure_proxy/a0c0b8dacd89c6d595ca51b20f5a88f3?url=http%3A%2F%2Fplotnikova.ucoz.ru%2F_tbkp%2Fzavuch.png"/>
          <p:cNvPicPr>
            <a:picLocks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380316" y="2996952"/>
            <a:ext cx="1224132" cy="3001474"/>
          </a:xfrm>
          <a:prstGeom prst="rect">
            <a:avLst/>
          </a:prstGeom>
          <a:noFill/>
        </p:spPr>
      </p:pic>
      <p:pic>
        <p:nvPicPr>
          <p:cNvPr id="23" name="Picture 4" descr="https://tapoc.trbo.yandex.net/tapoc_secure_proxy/a3e6d121234889634be85114967c7251?url=https%3A%2F%2Fthumbs.dreamstime.com%2Fb%2Ffunny-cartoon-guy-glasses-various-poses-50407590.jpg"/>
          <p:cNvPicPr>
            <a:picLocks noChangeAspect="1" noChangeArrowheads="1"/>
          </p:cNvPicPr>
          <p:nvPr/>
        </p:nvPicPr>
        <p:blipFill>
          <a:blip r:embed="rId10" cstate="print"/>
          <a:srcRect l="3780" t="8153" r="71865" b="2165"/>
          <a:stretch>
            <a:fillRect/>
          </a:stretch>
        </p:blipFill>
        <p:spPr bwMode="auto">
          <a:xfrm flipH="1">
            <a:off x="546606" y="2886357"/>
            <a:ext cx="1301460" cy="32226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118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67" t="22350"/>
          <a:stretch/>
        </p:blipFill>
        <p:spPr>
          <a:xfrm>
            <a:off x="-2434" y="0"/>
            <a:ext cx="7166722" cy="68116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0988">
            <a:off x="-508555" y="2049560"/>
            <a:ext cx="9865096" cy="48897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305919"/>
            <a:ext cx="612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cap="all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Новые возможности для  работодателей</a:t>
            </a:r>
            <a:endParaRPr lang="ru-RU" sz="2400" b="1" cap="all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416" y="2708920"/>
            <a:ext cx="3961905" cy="40702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456" y="270475"/>
            <a:ext cx="1248000" cy="496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62294"/>
            <a:ext cx="666508" cy="66650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971600" y="1344016"/>
            <a:ext cx="3080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экономия времени</a:t>
            </a:r>
            <a:endParaRPr lang="ru-RU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71600" y="1937921"/>
            <a:ext cx="3257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есплатное получение услуг в электронном виде</a:t>
            </a:r>
            <a:endParaRPr lang="ru-RU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71600" y="2719984"/>
            <a:ext cx="4027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сключается необходимость </a:t>
            </a:r>
          </a:p>
          <a:p>
            <a:r>
              <a:rPr lang="ru-RU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личного посещения  службы занятости</a:t>
            </a:r>
            <a:endParaRPr lang="ru-RU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87208" y="2691478"/>
            <a:ext cx="3080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44" y="2834438"/>
            <a:ext cx="666000" cy="666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28802"/>
            <a:ext cx="666000" cy="666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148064" y="3051298"/>
            <a:ext cx="331236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b="1" cap="all" dirty="0" smtClean="0">
              <a:solidFill>
                <a:prstClr val="black">
                  <a:lumMod val="95000"/>
                  <a:lumOff val="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b="1" cap="all" dirty="0" smtClean="0">
              <a:solidFill>
                <a:prstClr val="black">
                  <a:lumMod val="95000"/>
                  <a:lumOff val="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cap="all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Получив  на электронную почту </a:t>
            </a:r>
            <a:r>
              <a:rPr lang="ru-RU" b="1" dirty="0" smtClean="0">
                <a:solidFill>
                  <a:srgbClr val="0065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КОД АКТИВАЦИИ</a:t>
            </a:r>
          </a:p>
          <a:p>
            <a:pPr algn="ctr"/>
            <a:r>
              <a:rPr lang="ru-RU" b="1" cap="all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 </a:t>
            </a:r>
            <a:r>
              <a:rPr lang="ru-RU" b="1" cap="all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службы занятости</a:t>
            </a:r>
          </a:p>
          <a:p>
            <a:pPr algn="ctr"/>
            <a:endParaRPr lang="en-US" b="1" cap="all" dirty="0" smtClean="0">
              <a:solidFill>
                <a:srgbClr val="0593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cap="all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 используя пароль портала </a:t>
            </a:r>
            <a:r>
              <a:rPr lang="en-US" b="1" cap="all" dirty="0" smtClean="0">
                <a:solidFill>
                  <a:srgbClr val="E723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gosuslugi.ru</a:t>
            </a:r>
          </a:p>
          <a:p>
            <a:pPr algn="ctr"/>
            <a:endParaRPr lang="en-US" b="1" cap="all" dirty="0" smtClean="0">
              <a:solidFill>
                <a:srgbClr val="0065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 smtClean="0">
              <a:solidFill>
                <a:prstClr val="black"/>
              </a:solidFill>
            </a:endParaRPr>
          </a:p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grpSp>
        <p:nvGrpSpPr>
          <p:cNvPr id="24" name="Группа 9"/>
          <p:cNvGrpSpPr/>
          <p:nvPr/>
        </p:nvGrpSpPr>
        <p:grpSpPr>
          <a:xfrm>
            <a:off x="4572000" y="2500306"/>
            <a:ext cx="1510205" cy="1368152"/>
            <a:chOff x="3655506" y="2035347"/>
            <a:chExt cx="1510205" cy="1368152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6533" y="2035347"/>
              <a:ext cx="1368152" cy="136815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7" name="TextBox 26"/>
            <p:cNvSpPr txBox="1"/>
            <p:nvPr/>
          </p:nvSpPr>
          <p:spPr>
            <a:xfrm>
              <a:off x="3655506" y="2273789"/>
              <a:ext cx="151020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услуги</a:t>
              </a:r>
            </a:p>
            <a:p>
              <a:pPr algn="ctr"/>
              <a:r>
                <a:rPr lang="ru-RU" sz="1400" b="1" dirty="0" smtClean="0">
                  <a:solidFill>
                    <a:srgbClr val="E723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станут возможными</a:t>
              </a:r>
              <a:endParaRPr lang="ru-RU" sz="1400" b="1" dirty="0">
                <a:solidFill>
                  <a:srgbClr val="E7234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973851" y="3720116"/>
            <a:ext cx="3080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напоминания о сроках предоставления отчетности</a:t>
            </a:r>
            <a:endParaRPr lang="ru-RU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Рисунок 27" descr="галка белая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05538" y="3857628"/>
            <a:ext cx="666000" cy="6660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6214087"/>
            <a:ext cx="2031230" cy="42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13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63688" y="376208"/>
            <a:ext cx="61206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Услуги </a:t>
            </a:r>
            <a:r>
              <a:rPr lang="ru-RU" sz="2600" b="1" dirty="0" smtClean="0">
                <a:solidFill>
                  <a:srgbClr val="E723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работодателям </a:t>
            </a:r>
          </a:p>
          <a:p>
            <a:r>
              <a:rPr lang="ru-RU" sz="2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интерактивном портале*</a:t>
            </a:r>
            <a:endParaRPr lang="ru-RU" sz="2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456" y="270475"/>
            <a:ext cx="1248000" cy="496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674240" y="1929026"/>
            <a:ext cx="3714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содействие в подборе необходимых работников</a:t>
            </a:r>
            <a:endParaRPr lang="ru-RU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16016" y="3140968"/>
            <a:ext cx="3604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информирование о положении на рынке труда</a:t>
            </a:r>
            <a:endParaRPr lang="ru-RU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23"/>
          <p:cNvGrpSpPr/>
          <p:nvPr/>
        </p:nvGrpSpPr>
        <p:grpSpPr>
          <a:xfrm>
            <a:off x="4726743" y="6093296"/>
            <a:ext cx="4885817" cy="1255986"/>
            <a:chOff x="4582726" y="6120680"/>
            <a:chExt cx="4885817" cy="125598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130"/>
            <a:stretch/>
          </p:blipFill>
          <p:spPr>
            <a:xfrm rot="5400000">
              <a:off x="6643283" y="4060123"/>
              <a:ext cx="764704" cy="4885817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5518830" y="6453336"/>
              <a:ext cx="3240360" cy="923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cap="all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trud.kurganobl.ru</a:t>
              </a:r>
            </a:p>
            <a:p>
              <a:pPr algn="ctr"/>
              <a:endParaRPr lang="en-US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772816"/>
            <a:ext cx="1080000" cy="108000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997072"/>
            <a:ext cx="1080000" cy="1080000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4715896" y="4509120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регистрация коллективных договоров</a:t>
            </a:r>
            <a:endParaRPr lang="ru-RU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Picture 6" descr="https://tapoc.trbo.yandex.net/tapoc_secure_proxy/680aa462f94a360b8a9a13f4404ce0fe?url=https%3A%2F%2Fthumbs.dreamstime.com%2Fb%2F%25D1%2588%25D0%25B0%25D1%2580%25D0%25B6-%25D0%25B1%25D0%25B8%25D0%25B7%25D0%25BD%25D0%25B5%25D1%2581%25D0%25BC%25D0%25B5%25D0%25BD%25D0%25B0-%25D1%2581%25D0%25BC%25D0%25B5%25D1%2588%25D0%25BD%25D0%25BE%25D0%25B9-48584983.jpg"/>
          <p:cNvPicPr>
            <a:picLocks noChangeAspect="1" noChangeArrowheads="1"/>
          </p:cNvPicPr>
          <p:nvPr/>
        </p:nvPicPr>
        <p:blipFill>
          <a:blip r:embed="rId6" cstate="print"/>
          <a:srcRect l="70874" t="7466" r="2666" b="2187"/>
          <a:stretch>
            <a:fillRect/>
          </a:stretch>
        </p:blipFill>
        <p:spPr bwMode="auto">
          <a:xfrm>
            <a:off x="1259632" y="1484784"/>
            <a:ext cx="1786378" cy="4496106"/>
          </a:xfrm>
          <a:prstGeom prst="rect">
            <a:avLst/>
          </a:prstGeom>
          <a:noFill/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4365224"/>
            <a:ext cx="1080000" cy="1080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9918"/>
            <a:ext cx="1142858" cy="114285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51520" y="6093296"/>
            <a:ext cx="56486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ru-RU" sz="1600" b="1" dirty="0" smtClean="0">
                <a:solidFill>
                  <a:srgbClr val="059325"/>
                </a:solidFill>
                <a:latin typeface="Arial" pitchFamily="34" charset="0"/>
                <a:cs typeface="Arial" pitchFamily="34" charset="0"/>
              </a:rPr>
              <a:t>создать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rgbClr val="059325"/>
                </a:solidFill>
                <a:latin typeface="Arial" pitchFamily="34" charset="0"/>
                <a:cs typeface="Arial" pitchFamily="34" charset="0"/>
              </a:rPr>
              <a:t>личный кабинет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 интерактивном портале </a:t>
            </a:r>
          </a:p>
          <a:p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вам поможет специалист центра занятости</a:t>
            </a:r>
          </a:p>
        </p:txBody>
      </p:sp>
    </p:spTree>
    <p:extLst>
      <p:ext uri="{BB962C8B-B14F-4D97-AF65-F5344CB8AC3E}">
        <p14:creationId xmlns:p14="http://schemas.microsoft.com/office/powerpoint/2010/main" val="199247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4115</TotalTime>
  <Words>371</Words>
  <Application>Microsoft Office PowerPoint</Application>
  <PresentationFormat>Экран (4:3)</PresentationFormat>
  <Paragraphs>116</Paragraphs>
  <Slides>13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karpovama</dc:creator>
  <cp:lastModifiedBy>Бурундукова Людмила Александровна</cp:lastModifiedBy>
  <cp:revision>331</cp:revision>
  <dcterms:created xsi:type="dcterms:W3CDTF">2018-04-25T03:04:02Z</dcterms:created>
  <dcterms:modified xsi:type="dcterms:W3CDTF">2018-05-23T04:14:26Z</dcterms:modified>
</cp:coreProperties>
</file>