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7" r:id="rId2"/>
    <p:sldId id="258" r:id="rId3"/>
    <p:sldId id="259" r:id="rId4"/>
    <p:sldId id="260" r:id="rId5"/>
    <p:sldId id="278" r:id="rId6"/>
    <p:sldId id="261" r:id="rId7"/>
    <p:sldId id="262" r:id="rId8"/>
    <p:sldId id="266" r:id="rId9"/>
    <p:sldId id="263" r:id="rId10"/>
    <p:sldId id="264" r:id="rId11"/>
    <p:sldId id="268" r:id="rId12"/>
    <p:sldId id="265" r:id="rId13"/>
    <p:sldId id="267" r:id="rId14"/>
    <p:sldId id="269" r:id="rId15"/>
    <p:sldId id="280" r:id="rId16"/>
    <p:sldId id="282" r:id="rId17"/>
    <p:sldId id="272" r:id="rId18"/>
    <p:sldId id="277" r:id="rId19"/>
    <p:sldId id="27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24" autoAdjust="0"/>
    <p:restoredTop sz="94660"/>
  </p:normalViewPr>
  <p:slideViewPr>
    <p:cSldViewPr>
      <p:cViewPr>
        <p:scale>
          <a:sx n="86" d="100"/>
          <a:sy n="86" d="100"/>
        </p:scale>
        <p:origin x="-202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EE4CF-78EC-4A8E-B439-A2B945B391B6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55E8-A1BE-41F6-BE18-6E73706E52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EE4CF-78EC-4A8E-B439-A2B945B391B6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55E8-A1BE-41F6-BE18-6E73706E52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EE4CF-78EC-4A8E-B439-A2B945B391B6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55E8-A1BE-41F6-BE18-6E73706E52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EE4CF-78EC-4A8E-B439-A2B945B391B6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55E8-A1BE-41F6-BE18-6E73706E52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EE4CF-78EC-4A8E-B439-A2B945B391B6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55E8-A1BE-41F6-BE18-6E73706E52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EE4CF-78EC-4A8E-B439-A2B945B391B6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55E8-A1BE-41F6-BE18-6E73706E52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EE4CF-78EC-4A8E-B439-A2B945B391B6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55E8-A1BE-41F6-BE18-6E73706E52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EE4CF-78EC-4A8E-B439-A2B945B391B6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55E8-A1BE-41F6-BE18-6E73706E52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EE4CF-78EC-4A8E-B439-A2B945B391B6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55E8-A1BE-41F6-BE18-6E73706E52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EE4CF-78EC-4A8E-B439-A2B945B391B6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55E8-A1BE-41F6-BE18-6E73706E52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EE4CF-78EC-4A8E-B439-A2B945B391B6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55E8-A1BE-41F6-BE18-6E73706E52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EE4CF-78EC-4A8E-B439-A2B945B391B6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055E8-A1BE-41F6-BE18-6E73706E52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base.garant.ru/12130951/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5E9EFF">
                <a:alpha val="48000"/>
              </a:srgbClr>
            </a:gs>
            <a:gs pos="10000">
              <a:srgbClr val="85C2FF"/>
            </a:gs>
            <a:gs pos="1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Основные положения</a:t>
            </a:r>
            <a:br>
              <a:rPr lang="ru-RU" b="1" dirty="0" smtClean="0"/>
            </a:br>
            <a:r>
              <a:rPr lang="ru-RU" b="1" dirty="0" smtClean="0"/>
              <a:t>54 ФЗ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3600" dirty="0" smtClean="0"/>
              <a:t>в редакции 290 ФЗ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5E9EFF">
                <a:alpha val="48000"/>
              </a:srgbClr>
            </a:gs>
            <a:gs pos="10000">
              <a:srgbClr val="85C2FF"/>
            </a:gs>
            <a:gs pos="1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11584" y="1056346"/>
          <a:ext cx="8929750" cy="571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4664"/>
                <a:gridCol w="4755086"/>
              </a:tblGrid>
              <a:tr h="5715040">
                <a:tc>
                  <a:txBody>
                    <a:bodyPr/>
                    <a:lstStyle/>
                    <a:p>
                      <a:endParaRPr lang="ru-RU" sz="1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AutoNum type="arabicPeriod" startAt="11"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должность и фамилия лица, осуществившего расчет с покупателем, оформившего кассовый чек или бланк строгой отчетности и выдавшего его покупателю;</a:t>
                      </a:r>
                    </a:p>
                    <a:p>
                      <a:pPr marL="0" indent="0">
                        <a:buFont typeface="+mj-lt"/>
                        <a:buAutoNum type="arabicPeriod" startAt="11"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регистрационный номер контрольно-кассовой техники;</a:t>
                      </a:r>
                    </a:p>
                    <a:p>
                      <a:pPr marL="0" indent="0">
                        <a:buFont typeface="+mj-lt"/>
                        <a:buAutoNum type="arabicPeriod" startAt="11"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заводской номер экземпляра модели фискального накопителя;</a:t>
                      </a:r>
                    </a:p>
                    <a:p>
                      <a:pPr marL="0" indent="0">
                        <a:buFont typeface="+mj-lt"/>
                        <a:buAutoNum type="arabicPeriod" startAt="11"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фискальный признак документа;</a:t>
                      </a:r>
                    </a:p>
                    <a:p>
                      <a:pPr marL="0" indent="0">
                        <a:buFont typeface="+mj-lt"/>
                        <a:buAutoNum type="arabicPeriod" startAt="11"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адрес сайта уполномоченного органа в сети "Интернет", на котором может быть осуществлена проверка факта записи этого расчета и подлинности фискального признака;</a:t>
                      </a:r>
                    </a:p>
                    <a:p>
                      <a:pPr marL="0" indent="0">
                        <a:buFont typeface="+mj-lt"/>
                        <a:buAutoNum type="arabicPeriod" startAt="11"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абонентский номер либо адрес электронной почты покупателя (клиента) в случае передачи ему кассового чека или бланка строгой отчетности в электронной форме или идентифицирующих такие кассовый чек или бланк строгой отчетности признаков и информации об адресе информационного ресурса в сети "Интернет", на котором такой документ может быть получен;</a:t>
                      </a:r>
                    </a:p>
                    <a:p>
                      <a:pPr marL="0" indent="0">
                        <a:buFont typeface="+mj-lt"/>
                        <a:buAutoNum type="arabicPeriod" startAt="11"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адрес электронной почты отправителя кассового чека или бланка строгой отчетности в электронной форме в случае передачи покупателю (клиенту) кассового чека или бланка строгой отчетности в электронной форме;</a:t>
                      </a:r>
                    </a:p>
                    <a:p>
                      <a:pPr marL="0" indent="0">
                        <a:buFont typeface="+mj-lt"/>
                        <a:buAutoNum type="arabicPeriod" startAt="11"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порядковый номер фискального документа;</a:t>
                      </a:r>
                    </a:p>
                    <a:p>
                      <a:pPr marL="0" indent="0">
                        <a:buFont typeface="+mj-lt"/>
                        <a:buAutoNum type="arabicPeriod" startAt="11"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номер смены;</a:t>
                      </a:r>
                    </a:p>
                    <a:p>
                      <a:pPr marL="0" indent="0">
                        <a:buFont typeface="+mj-lt"/>
                        <a:buAutoNum type="arabicPeriod" startAt="11"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фискальный признак сообщения </a:t>
                      </a:r>
                      <a:r>
                        <a:rPr lang="ru-RU" sz="10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(для кассового чека или бланка строгой отчетности, хранимых в фискальном накопителе или передаваемых оператору фискальных данных).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5E9EFF">
                <a:alpha val="48000"/>
              </a:srgbClr>
            </a:gs>
            <a:gs pos="10000">
              <a:srgbClr val="85C2FF"/>
            </a:gs>
            <a:gs pos="1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iqa.ru/upload/medialibrary/3eb/novyj-kassovyj-chek-obraze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620688"/>
            <a:ext cx="7757832" cy="5667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5E9EFF">
                <a:alpha val="48000"/>
              </a:srgbClr>
            </a:gs>
            <a:gs pos="10000">
              <a:srgbClr val="85C2FF"/>
            </a:gs>
            <a:gs pos="1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142984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Кто освобожден от применения ККТ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42844" y="1785926"/>
            <a:ext cx="892975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Организации и индивидуальные предприниматели, которые оказывают : 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услуги по ремонту и покраске обуви; 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услуги по изготовлению и ремонту ключей и галантереи из металла; 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продают собственноручно изготовленные изделия народных промыслов или художественных промыслов; 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сдают в аренду собственное жилье. 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организации или ИП, занимающиеся продажей газет и журналов в киосках; 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торговцы мороженым и разливными безалкогольными напитками; 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продавцы продуктов из автоцистерн: молока, кваса, свежей рыбы и </a:t>
            </a:r>
            <a:r>
              <a:rPr lang="ru-RU" dirty="0" err="1" smtClean="0"/>
              <a:t>т.д</a:t>
            </a:r>
            <a:r>
              <a:rPr lang="ru-RU" dirty="0" smtClean="0"/>
              <a:t>; 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продавцы сезонных даров природы — овощей, фруктов, арбузов и дынь; 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«коробейники», которые продают разносную продукцию; 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продавцы на ярмарках, выставках-продажах, розничных рынках; 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аптеки, работающие при фельдшерских пунктах в селах и деревнях, а также отделения больниц и медицинских организаций в населенных пунктах, где нет аптек; 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организации и ИП, работающие в отдаленных селах и деревнях или труднодоступных местностях. Местность должна значиться в списке, утвержденном региональными властями. 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5E9EFF">
                <a:alpha val="48000"/>
              </a:srgbClr>
            </a:gs>
            <a:gs pos="10000">
              <a:srgbClr val="85C2FF"/>
            </a:gs>
            <a:gs pos="1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00010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Кто потерял освобождение от ККТ?</a:t>
            </a:r>
            <a:r>
              <a:rPr lang="ru-RU" b="1" dirty="0" smtClean="0"/>
              <a:t> 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406" y="1798630"/>
            <a:ext cx="90011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Налогоплательщики ЕНВД и ПСН. </a:t>
            </a:r>
            <a:r>
              <a:rPr lang="ru-RU" dirty="0" smtClean="0"/>
              <a:t>До первого июля 2018 года эти категории предпринимателей могут не пользоваться ККТ, но только в том случае, если они будут выдавать подтверждение оплаты по первому требованию покупателя. </a:t>
            </a:r>
          </a:p>
          <a:p>
            <a:r>
              <a:rPr lang="ru-RU" b="1" dirty="0" smtClean="0"/>
              <a:t>Торговые или </a:t>
            </a:r>
            <a:r>
              <a:rPr lang="ru-RU" b="1" dirty="0" err="1" smtClean="0"/>
              <a:t>вендинговые</a:t>
            </a:r>
            <a:r>
              <a:rPr lang="ru-RU" b="1" dirty="0" smtClean="0"/>
              <a:t> автоматы.</a:t>
            </a:r>
            <a:r>
              <a:rPr lang="ru-RU" dirty="0" smtClean="0"/>
              <a:t> </a:t>
            </a:r>
          </a:p>
          <a:p>
            <a:r>
              <a:rPr lang="ru-RU" b="1" dirty="0" smtClean="0"/>
              <a:t>Платежные терминалы.</a:t>
            </a:r>
            <a:r>
              <a:rPr lang="ru-RU" dirty="0" smtClean="0"/>
              <a:t> </a:t>
            </a:r>
          </a:p>
          <a:p>
            <a:r>
              <a:rPr lang="ru-RU" b="1" dirty="0" smtClean="0"/>
              <a:t>Услуги населению: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бытовые услуги (парикмахерские, ателье), 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услуги пассажирских перевозок, 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почтовой и мобильной связи, 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жилищно-коммунальные услуги, 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продажа билетов на концерты и выставки, спортивные мероприятия, экскурсии и туристические путевки и т.д.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5E9EFF">
                <a:alpha val="48000"/>
              </a:srgbClr>
            </a:gs>
            <a:gs pos="10000">
              <a:srgbClr val="85C2FF"/>
            </a:gs>
            <a:gs pos="1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14282" y="2835188"/>
            <a:ext cx="87154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Федеральная налоговая служба осуществляет ведение реестра контрольно-кассовой техники в соответствии со статьей 3 </a:t>
            </a:r>
            <a:r>
              <a:rPr lang="ru-RU" sz="2400" dirty="0" smtClean="0">
                <a:hlinkClick r:id="rId2"/>
              </a:rPr>
              <a:t>Федерального закона от 22.05.2003 № 54-ФЗ</a:t>
            </a:r>
            <a:r>
              <a:rPr lang="ru-RU" sz="2400" dirty="0" smtClean="0"/>
              <a:t> «О применении контрольно-кассовой техники при осуществлении наличных денежных расчетов и (или) расчетов с использованием электронных средств платежа».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1678063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Оборудования для перехода на новые требования 54ФЗ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5E9EFF">
                <a:alpha val="48000"/>
              </a:srgbClr>
            </a:gs>
            <a:gs pos="10000">
              <a:srgbClr val="85C2FF"/>
            </a:gs>
            <a:gs pos="1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14282" y="1857364"/>
            <a:ext cx="87154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25700" indent="-12700">
              <a:buAutoNum type="arabicPeriod"/>
              <a:tabLst>
                <a:tab pos="534988" algn="l"/>
              </a:tabLst>
            </a:pPr>
            <a:r>
              <a:rPr lang="en-US" sz="2400" dirty="0" smtClean="0"/>
              <a:t> </a:t>
            </a:r>
            <a:r>
              <a:rPr lang="ru-RU" sz="2400" dirty="0" smtClean="0"/>
              <a:t>Приобрести (либо</a:t>
            </a:r>
            <a:r>
              <a:rPr lang="en-US" sz="2400" dirty="0" smtClean="0"/>
              <a:t> </a:t>
            </a:r>
            <a:r>
              <a:rPr lang="ru-RU" sz="2400" dirty="0" smtClean="0"/>
              <a:t>модернизировать)</a:t>
            </a:r>
            <a:r>
              <a:rPr lang="en-US" sz="2400" dirty="0" smtClean="0"/>
              <a:t> </a:t>
            </a:r>
          </a:p>
          <a:p>
            <a:pPr marL="2425700" indent="-12700">
              <a:tabLst>
                <a:tab pos="534988" algn="l"/>
              </a:tabLst>
            </a:pPr>
            <a:r>
              <a:rPr lang="en-US" sz="2400" dirty="0" smtClean="0"/>
              <a:t>on-line </a:t>
            </a:r>
            <a:r>
              <a:rPr lang="ru-RU" sz="2400" dirty="0" smtClean="0"/>
              <a:t>ККТ, которая соответствует </a:t>
            </a:r>
          </a:p>
          <a:p>
            <a:pPr marL="2425700" indent="-12700">
              <a:tabLst>
                <a:tab pos="534988" algn="l"/>
              </a:tabLst>
            </a:pPr>
            <a:r>
              <a:rPr lang="ru-RU" sz="2400" dirty="0" smtClean="0"/>
              <a:t>	требованиям 54ФЗ в редакции 290ФЗ</a:t>
            </a:r>
          </a:p>
          <a:p>
            <a:pPr marL="2425700" indent="-12700"/>
            <a:r>
              <a:rPr lang="ru-RU" sz="2400" dirty="0" smtClean="0"/>
              <a:t>	</a:t>
            </a:r>
          </a:p>
          <a:p>
            <a:pPr marL="457200" indent="-457200">
              <a:tabLst>
                <a:tab pos="444500" algn="l"/>
                <a:tab pos="715963" algn="l"/>
              </a:tabLst>
            </a:pPr>
            <a:r>
              <a:rPr lang="ru-RU" sz="2400" dirty="0" smtClean="0"/>
              <a:t>2. 	Заключить договор с оператором фискальных данных (ОФД)</a:t>
            </a:r>
          </a:p>
          <a:p>
            <a:pPr marL="457200" indent="-457200"/>
            <a:endParaRPr lang="ru-RU" sz="2400" dirty="0" smtClean="0"/>
          </a:p>
          <a:p>
            <a:pPr marL="457200" indent="-457200">
              <a:buAutoNum type="arabicPeriod" startAt="3"/>
              <a:tabLst>
                <a:tab pos="444500" algn="l"/>
              </a:tabLst>
            </a:pPr>
            <a:r>
              <a:rPr lang="ru-RU" sz="2400" dirty="0" smtClean="0"/>
              <a:t>Зарегистрировать новую кассу</a:t>
            </a:r>
          </a:p>
          <a:p>
            <a:pPr marL="457200" indent="-457200">
              <a:tabLst>
                <a:tab pos="444500" algn="l"/>
              </a:tabLst>
            </a:pPr>
            <a:r>
              <a:rPr lang="ru-RU" sz="2400" dirty="0" smtClean="0"/>
              <a:t>	на сайте ФНС в личном </a:t>
            </a:r>
          </a:p>
          <a:p>
            <a:pPr marL="457200" indent="-457200">
              <a:tabLst>
                <a:tab pos="444500" algn="l"/>
              </a:tabLst>
            </a:pPr>
            <a:r>
              <a:rPr lang="ru-RU" sz="2400" dirty="0" smtClean="0"/>
              <a:t>	кабинете налогоплательщика. 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1000108"/>
            <a:ext cx="8858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Как подготовиться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4924" y="3897149"/>
            <a:ext cx="4257670" cy="28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http://atol.ru/upload/iblock/c31/%D0%90%D0%A2%D0%9E%D0%9B-%D0%A0%D0%B8%D1%82%D0%B5%D0%B9%D0%BB-54-Sm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714488"/>
            <a:ext cx="2270365" cy="16096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5E9EFF">
                <a:alpha val="48000"/>
              </a:srgbClr>
            </a:gs>
            <a:gs pos="10000">
              <a:srgbClr val="85C2FF"/>
            </a:gs>
            <a:gs pos="1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85720" y="1000108"/>
            <a:ext cx="8858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Алгоритм выбора оборудования</a:t>
            </a:r>
            <a:endParaRPr lang="ru-RU" dirty="0"/>
          </a:p>
        </p:txBody>
      </p:sp>
      <p:pic>
        <p:nvPicPr>
          <p:cNvPr id="6" name="Рисунок 5" descr="алгоритм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8" y="1643050"/>
            <a:ext cx="9001156" cy="4872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5E9EFF">
                <a:alpha val="48000"/>
              </a:srgbClr>
            </a:gs>
            <a:gs pos="10000">
              <a:srgbClr val="85C2FF"/>
            </a:gs>
            <a:gs pos="1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2674" y="616376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Что будет со старой ККТ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920191"/>
              </p:ext>
            </p:extLst>
          </p:nvPr>
        </p:nvGraphicFramePr>
        <p:xfrm>
          <a:off x="179512" y="1416682"/>
          <a:ext cx="8572560" cy="437770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57520"/>
                <a:gridCol w="2857520"/>
                <a:gridCol w="28575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ЭКР 2102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Орион 100К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Меркурий</a:t>
                      </a:r>
                      <a:endParaRPr lang="ru-RU" dirty="0"/>
                    </a:p>
                  </a:txBody>
                  <a:tcPr/>
                </a:tc>
              </a:tr>
              <a:tr h="1629424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Орион100К</a:t>
                      </a:r>
                      <a:r>
                        <a:rPr lang="ru-RU" sz="15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Меркурий </a:t>
                      </a:r>
                      <a:r>
                        <a:rPr lang="ru-RU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модели отсутствуют в реестре, использование невозможно. </a:t>
                      </a:r>
                    </a:p>
                    <a:p>
                      <a:endParaRPr lang="ru-RU" sz="15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5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ЭКР2102К </a:t>
                      </a:r>
                      <a:r>
                        <a:rPr lang="ru-RU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подлежит модернизации. </a:t>
                      </a:r>
                      <a:r>
                        <a:rPr lang="ru-RU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После </a:t>
                      </a:r>
                      <a:r>
                        <a:rPr lang="ru-RU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модернизации будет представлять из себя автономную кассу. </a:t>
                      </a:r>
                      <a:r>
                        <a:rPr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Будут сложности при работе кассира, в связи с выбором номенклатуры</a:t>
                      </a:r>
                      <a:r>
                        <a:rPr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инструкция по работе с ККТ представлена на 71 стр., есть ограничения по числу позиций в чеке, в случае превышения, необходимо закрыть чек и </a:t>
                      </a:r>
                      <a:r>
                        <a:rPr lang="ru-RU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допробить</a:t>
                      </a:r>
                      <a:r>
                        <a:rPr lang="ru-RU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товар в следующем чеке). </a:t>
                      </a:r>
                    </a:p>
                    <a:p>
                      <a:endParaRPr lang="ru-RU" sz="15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Данные ККТ морально устарели, в связи с расширяющимися требованиями к ККТ и стоимостью модернизации, которая сопоставима с ценой приобретения новых ККТ, мы рекомендуем отказаться от модернизации в пользу приобретения новых ККТ.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Рисунок 8" descr="Картинки по запросу экр 210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68637"/>
            <a:ext cx="1915685" cy="1575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Картинки по запросу ккм орион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868637"/>
            <a:ext cx="2025612" cy="1596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Картинки по запросу меркурий ккм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868637"/>
            <a:ext cx="2008675" cy="1546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2924944"/>
            <a:ext cx="660396" cy="66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7839" y="2782301"/>
            <a:ext cx="660396" cy="66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2730068"/>
            <a:ext cx="571504" cy="551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5E9EFF">
                <a:alpha val="48000"/>
              </a:srgbClr>
            </a:gs>
            <a:gs pos="10000">
              <a:srgbClr val="85C2FF"/>
            </a:gs>
            <a:gs pos="1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714" y="1357298"/>
            <a:ext cx="907259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Обязательно: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b="1" dirty="0" smtClean="0"/>
              <a:t>On-line </a:t>
            </a:r>
            <a:r>
              <a:rPr lang="ru-RU" sz="2000" b="1" dirty="0" smtClean="0"/>
              <a:t>ККТ (автономная касса, </a:t>
            </a:r>
            <a:r>
              <a:rPr lang="en-US" sz="2000" b="1" dirty="0" smtClean="0"/>
              <a:t>POS</a:t>
            </a:r>
            <a:r>
              <a:rPr lang="ru-RU" sz="2000" b="1" dirty="0" smtClean="0"/>
              <a:t> система или фискальный регистратор)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000" b="1" dirty="0" smtClean="0"/>
              <a:t>Договор с ОФД</a:t>
            </a:r>
          </a:p>
          <a:p>
            <a:endParaRPr lang="ru-RU" sz="2000" b="1" dirty="0" smtClean="0"/>
          </a:p>
          <a:p>
            <a:r>
              <a:rPr lang="ru-RU" sz="3200" b="1" dirty="0" smtClean="0"/>
              <a:t>По желанию:</a:t>
            </a:r>
          </a:p>
          <a:p>
            <a:pPr marL="444500" indent="-444500">
              <a:buFont typeface="Arial" pitchFamily="34" charset="0"/>
              <a:buChar char="•"/>
              <a:tabLst>
                <a:tab pos="271463" algn="l"/>
              </a:tabLst>
            </a:pPr>
            <a:r>
              <a:rPr lang="ru-RU" sz="2000" dirty="0" smtClean="0"/>
              <a:t>Штрих-сканер (1</a:t>
            </a:r>
            <a:r>
              <a:rPr lang="en-US" sz="2000" dirty="0" smtClean="0"/>
              <a:t>D </a:t>
            </a:r>
            <a:r>
              <a:rPr lang="ru-RU" sz="2000" dirty="0" smtClean="0"/>
              <a:t>для линейных </a:t>
            </a:r>
            <a:r>
              <a:rPr lang="ru-RU" sz="2000" dirty="0" err="1" smtClean="0"/>
              <a:t>штрих-кодов</a:t>
            </a:r>
            <a:r>
              <a:rPr lang="ru-RU" sz="2000" dirty="0" smtClean="0"/>
              <a:t>, </a:t>
            </a:r>
            <a:r>
              <a:rPr lang="en-US" sz="2000" dirty="0" smtClean="0"/>
              <a:t>2D</a:t>
            </a:r>
            <a:r>
              <a:rPr lang="ru-RU" sz="2000" dirty="0" smtClean="0"/>
              <a:t> для работы с алкоголем)</a:t>
            </a:r>
          </a:p>
          <a:p>
            <a:pPr marL="444500" indent="-444500">
              <a:buFont typeface="Arial" pitchFamily="34" charset="0"/>
              <a:buChar char="•"/>
              <a:tabLst>
                <a:tab pos="271463" algn="l"/>
              </a:tabLst>
            </a:pPr>
            <a:r>
              <a:rPr lang="ru-RU" sz="2000" dirty="0" err="1" smtClean="0"/>
              <a:t>Товароучетная</a:t>
            </a:r>
            <a:r>
              <a:rPr lang="ru-RU" sz="2000" dirty="0" smtClean="0"/>
              <a:t> система (</a:t>
            </a:r>
            <a:r>
              <a:rPr lang="ru-RU" sz="2000" dirty="0" err="1" smtClean="0"/>
              <a:t>Контур.Маркет</a:t>
            </a:r>
            <a:r>
              <a:rPr lang="ru-RU" sz="2000" dirty="0" smtClean="0"/>
              <a:t>)</a:t>
            </a:r>
          </a:p>
          <a:p>
            <a:pPr marL="444500" indent="-444500">
              <a:buFont typeface="Arial" pitchFamily="34" charset="0"/>
              <a:buChar char="•"/>
              <a:tabLst>
                <a:tab pos="271463" algn="l"/>
              </a:tabLst>
            </a:pPr>
            <a:r>
              <a:rPr lang="ru-RU" sz="2000" dirty="0" smtClean="0"/>
              <a:t>Подключение ККТ, обучение пользователей и регистрация в ФНС</a:t>
            </a:r>
          </a:p>
          <a:p>
            <a:pPr marL="444500" indent="-444500">
              <a:buFont typeface="Arial" pitchFamily="34" charset="0"/>
              <a:buChar char="•"/>
              <a:tabLst>
                <a:tab pos="271463" algn="l"/>
              </a:tabLst>
            </a:pPr>
            <a:r>
              <a:rPr lang="ru-RU" sz="2000" dirty="0" smtClean="0"/>
              <a:t>Техническое обслуживание (договор на один год)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5E9EFF">
                <a:alpha val="48000"/>
              </a:srgbClr>
            </a:gs>
            <a:gs pos="10000">
              <a:srgbClr val="85C2FF"/>
            </a:gs>
            <a:gs pos="1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35729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Налоговый вычет при покупке ККТ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2786058"/>
            <a:ext cx="75724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В соответствии с Планом действий в экономике в 2016 году. Законопроектом предлагается ввести налоговые вычеты в размере 18 тыс. рублей на одну единицу контрольно-кассовой техники в части произведённых расходов в связи с приобретением контрольно-кассовой техники, обеспечивающей передачу фискальных данных в налоговые органы индивидуальными предпринимателями, применяющими специальные налоговые режимы, деятельность которых ранее не требовала применения такой техники.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5E9EFF">
                <a:alpha val="48000"/>
              </a:srgbClr>
            </a:gs>
            <a:gs pos="10000">
              <a:srgbClr val="85C2FF"/>
            </a:gs>
            <a:gs pos="1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4282" y="1611705"/>
            <a:ext cx="878687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54-ФЗ: Новый порядок </a:t>
            </a:r>
            <a:r>
              <a:rPr lang="ru-RU" sz="3600" b="1" dirty="0" smtClean="0"/>
              <a:t> применения </a:t>
            </a:r>
            <a:r>
              <a:rPr lang="ru-RU" sz="3600" b="1" dirty="0"/>
              <a:t>ККТ</a:t>
            </a:r>
            <a:r>
              <a:rPr lang="ru-RU" sz="2200" b="1" dirty="0"/>
              <a:t/>
            </a:r>
            <a:br>
              <a:rPr lang="ru-RU" sz="2200" b="1" dirty="0"/>
            </a:br>
            <a:endParaRPr lang="ru-RU" sz="2200" b="1" dirty="0"/>
          </a:p>
          <a:p>
            <a:r>
              <a:rPr lang="ru-RU" sz="2200" dirty="0"/>
              <a:t>С 1 февраля 2017 года контрольно-кассовая техника должна отправлять электронные версии чеков оператору фискальных данных — новые правила установлены в 54-ФЗ ст.2 п.2.</a:t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>ЭКЛЗ нужно заменить на фискальный накопитель, подключить кассу к интернету, заключить договор с оператором фискальных данных и отправлять чеки в электронном виде в ФНС через оператора фискальных данных.</a:t>
            </a:r>
          </a:p>
          <a:p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5E9EFF">
                <a:alpha val="48000"/>
              </a:srgbClr>
            </a:gs>
            <a:gs pos="10000">
              <a:srgbClr val="85C2FF"/>
            </a:gs>
            <a:gs pos="1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651878"/>
            <a:ext cx="9144000" cy="456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5E9EFF">
                <a:alpha val="48000"/>
              </a:srgbClr>
            </a:gs>
            <a:gs pos="10000">
              <a:srgbClr val="85C2FF"/>
            </a:gs>
            <a:gs pos="1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www.1cab.ru/service/423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2643182"/>
            <a:ext cx="7000924" cy="235745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071538" y="1643050"/>
            <a:ext cx="7000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Порядок взаимодействия</a:t>
            </a:r>
          </a:p>
          <a:p>
            <a:pPr algn="ctr"/>
            <a:r>
              <a:rPr lang="ru-RU" sz="2400" b="1" dirty="0" smtClean="0"/>
              <a:t>по новым требованиям закона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5E9EFF">
                <a:alpha val="48000"/>
              </a:srgbClr>
            </a:gs>
            <a:gs pos="10000">
              <a:srgbClr val="85C2FF"/>
            </a:gs>
            <a:gs pos="1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71538" y="1214422"/>
            <a:ext cx="7000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Порядок взаимодействия</a:t>
            </a:r>
          </a:p>
          <a:p>
            <a:pPr algn="ctr"/>
            <a:r>
              <a:rPr lang="ru-RU" sz="2400" b="1" dirty="0" smtClean="0"/>
              <a:t>по новым требованиям закона</a:t>
            </a:r>
            <a:endParaRPr lang="ru-RU" sz="2400" b="1" dirty="0"/>
          </a:p>
        </p:txBody>
      </p:sp>
      <p:pic>
        <p:nvPicPr>
          <p:cNvPr id="31746" name="Picture 2" descr="http://mact.ru/d/26909/d/shema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1146" y="2143116"/>
            <a:ext cx="6191250" cy="4257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5E9EFF">
                <a:alpha val="48000"/>
              </a:srgbClr>
            </a:gs>
            <a:gs pos="10000">
              <a:srgbClr val="85C2FF"/>
            </a:gs>
            <a:gs pos="1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71538" y="1643050"/>
            <a:ext cx="7000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Сроки внедрения закона</a:t>
            </a:r>
            <a:endParaRPr lang="ru-RU" sz="2400" b="1" dirty="0"/>
          </a:p>
        </p:txBody>
      </p:sp>
      <p:pic>
        <p:nvPicPr>
          <p:cNvPr id="8" name="Рисунок 7" descr="срок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82" y="2214554"/>
            <a:ext cx="8932892" cy="4214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5E9EFF">
                <a:alpha val="48000"/>
              </a:srgbClr>
            </a:gs>
            <a:gs pos="10000">
              <a:srgbClr val="85C2FF"/>
            </a:gs>
            <a:gs pos="1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57158" y="1071546"/>
            <a:ext cx="5000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Штрафы</a:t>
            </a:r>
            <a:endParaRPr lang="ru-RU" sz="32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58" y="1357298"/>
          <a:ext cx="8572560" cy="5387011"/>
        </p:xfrm>
        <a:graphic>
          <a:graphicData uri="http://schemas.openxmlformats.org/drawingml/2006/table">
            <a:tbl>
              <a:tblPr/>
              <a:tblGrid>
                <a:gridCol w="928694"/>
                <a:gridCol w="4054106"/>
                <a:gridCol w="1794880"/>
                <a:gridCol w="1794880"/>
              </a:tblGrid>
              <a:tr h="290472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8" marR="3928" marT="3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8" marR="3928" marT="392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 должностных лиц</a:t>
                      </a:r>
                    </a:p>
                  </a:txBody>
                  <a:tcPr marL="3928" marR="3928" marT="3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на юр.лиц и ИП</a:t>
                      </a:r>
                    </a:p>
                  </a:txBody>
                  <a:tcPr marL="3928" marR="3928" marT="3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456">
                <a:tc rowSpan="4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Кодекс Российской Федерации об административных правонарушениях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Статья 14.5. Продажа товаров, выполнение работ либо оказание услуг при отсутствии установленной информации либо неприменение в 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установленных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федеральными законами случаях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ККТ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8" marR="3928" marT="392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indent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Неприменение контрольно-кассовой техники</a:t>
                      </a:r>
                    </a:p>
                  </a:txBody>
                  <a:tcPr marL="3928" marR="3928" marT="3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indent="0"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мин 10 000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руб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от 25% до 50% размера суммы расчета, осуществленного без применения ККТ</a:t>
                      </a:r>
                    </a:p>
                  </a:txBody>
                  <a:tcPr marL="3928" marR="3928" marT="3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indent="0"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мин 30 000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руб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от 75% до 100% размера суммы расчета, осуществленного без применения ККТ</a:t>
                      </a:r>
                    </a:p>
                  </a:txBody>
                  <a:tcPr marL="3928" marR="3928" marT="3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58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488" indent="0"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повторное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нарушение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неприменение ККТ</a:t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если сумма расчетов, осуществленных без применения ККТ, составила, в том числе в совокупности, один миллион рублей и более</a:t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8" marR="3928" marT="3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indent="0"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дисквалификация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на </a:t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срок от 1 до 2 лет</a:t>
                      </a:r>
                    </a:p>
                  </a:txBody>
                  <a:tcPr marL="3928" marR="3928" marT="3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indent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административное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приостановление деятельности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на срок до 90 суток.</a:t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8" marR="3928" marT="3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19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488" indent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Применение контрольно-кассовой техники, которая не соответствует установленным требованиям, либо применение контрольно-кассовой техники с нарушением установленных законодательством Российской Федерации о применении контрольно-кассовой техники порядка регистрации контрольно-кассовой техники, порядка, сроков и условий ее перерегистрации, порядка и условий ее применения</a:t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8" marR="3928" marT="3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indent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от 1 500 до 3 000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руб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8" marR="3928" marT="3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indent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предупреждение </a:t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или штраф от 5 000 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marL="90488" indent="0"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до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10 000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руб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8" marR="3928" marT="3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79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488" indent="0" algn="l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Ненаправление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организацией или индивидуальным предпринимателем при применении контрольно-кассовой техники покупателю (клиенту) кассового чека или бланка строгой отчетности в электронной форме либо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непередача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указанных документов на бумажном носителе покупателю (клиенту) по его требованию</a:t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8" marR="3928" marT="3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indent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предупреждение или штраф 2 000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руб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8" marR="3928" marT="3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indent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предупреждение или штраф 10 000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руб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28" marR="3928" marT="3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5E9EFF">
                <a:alpha val="48000"/>
              </a:srgbClr>
            </a:gs>
            <a:gs pos="10000">
              <a:srgbClr val="85C2FF"/>
            </a:gs>
            <a:gs pos="1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78605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Что изменится в чеках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5E9EFF">
                <a:alpha val="48000"/>
              </a:srgbClr>
            </a:gs>
            <a:gs pos="10000">
              <a:srgbClr val="85C2FF"/>
            </a:gs>
            <a:gs pos="1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723423"/>
              </p:ext>
            </p:extLst>
          </p:nvPr>
        </p:nvGraphicFramePr>
        <p:xfrm>
          <a:off x="107504" y="692696"/>
          <a:ext cx="8858312" cy="571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1966"/>
                <a:gridCol w="4786346"/>
              </a:tblGrid>
              <a:tr h="5715040">
                <a:tc>
                  <a:txBody>
                    <a:bodyPr/>
                    <a:lstStyle/>
                    <a:p>
                      <a:pPr marL="342900" indent="-342900" fontAlgn="base">
                        <a:buFont typeface="+mj-lt"/>
                        <a:buAutoNum type="arabicPeriod"/>
                      </a:pPr>
                      <a:r>
                        <a:rPr lang="ru-RU" sz="14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организации;</a:t>
                      </a:r>
                    </a:p>
                    <a:p>
                      <a:pPr marL="342900" indent="-342900" fontAlgn="base">
                        <a:buFont typeface="+mj-lt"/>
                        <a:buAutoNum type="arabicPeriod"/>
                      </a:pPr>
                      <a:r>
                        <a:rPr lang="ru-RU" sz="14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идентификационный номер организации-налогоплательщика;</a:t>
                      </a:r>
                    </a:p>
                    <a:p>
                      <a:pPr marL="342900" indent="-342900" fontAlgn="base">
                        <a:buFont typeface="+mj-lt"/>
                        <a:buAutoNum type="arabicPeriod"/>
                      </a:pPr>
                      <a:r>
                        <a:rPr lang="ru-RU" sz="14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заводской номер контрольно-кассовой машины;</a:t>
                      </a:r>
                    </a:p>
                    <a:p>
                      <a:pPr marL="342900" indent="-342900" fontAlgn="base">
                        <a:buFont typeface="+mj-lt"/>
                        <a:buAutoNum type="arabicPeriod"/>
                      </a:pPr>
                      <a:r>
                        <a:rPr lang="ru-RU" sz="14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порядковый номер чека;</a:t>
                      </a:r>
                    </a:p>
                    <a:p>
                      <a:pPr marL="342900" indent="-342900" fontAlgn="base">
                        <a:buFont typeface="+mj-lt"/>
                        <a:buAutoNum type="arabicPeriod"/>
                      </a:pPr>
                      <a:r>
                        <a:rPr lang="ru-RU" sz="14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дата и время покупки (оказания услуги);</a:t>
                      </a:r>
                    </a:p>
                    <a:p>
                      <a:pPr marL="342900" indent="-342900" fontAlgn="base">
                        <a:buFont typeface="+mj-lt"/>
                        <a:buAutoNum type="arabicPeriod"/>
                      </a:pPr>
                      <a:r>
                        <a:rPr lang="ru-RU" sz="14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стоимость покупки (услуги);</a:t>
                      </a:r>
                    </a:p>
                    <a:p>
                      <a:pPr marL="342900" indent="-342900" fontAlgn="base">
                        <a:buFont typeface="+mj-lt"/>
                        <a:buAutoNum type="arabicPeriod"/>
                      </a:pPr>
                      <a:r>
                        <a:rPr lang="ru-RU" sz="14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признак фискального режима.</a:t>
                      </a:r>
                    </a:p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AutoNum type="arabicPeriod"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документа;</a:t>
                      </a:r>
                    </a:p>
                    <a:p>
                      <a:pPr marL="0" indent="0">
                        <a:buFont typeface="+mj-lt"/>
                        <a:buAutoNum type="arabicPeriod"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порядковый номер за смену;</a:t>
                      </a:r>
                    </a:p>
                    <a:p>
                      <a:pPr marL="0" indent="0">
                        <a:buFont typeface="+mj-lt"/>
                        <a:buAutoNum type="arabicPeriod"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дата, время и место (адрес) осуществления расчета </a:t>
                      </a:r>
                      <a:r>
                        <a:rPr lang="ru-RU" sz="10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(при расчете в зданиях и помещениях - адрес здания и помещения с почтовым индексом, при расчете в транспортных средствах - наименование и номер транспортного средства, адрес организации либо адрес регистрации индивидуального предпринимателя, при расчете в сети "Интернет" - адрес сайта пользователя)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0" indent="0">
                        <a:buFont typeface="+mj-lt"/>
                        <a:buAutoNum type="arabicPeriod"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организации-пользователя или фамилия, имя, отчество индивидуального предпринимателя - пользователя;</a:t>
                      </a:r>
                    </a:p>
                    <a:p>
                      <a:pPr marL="0" indent="0">
                        <a:buFont typeface="+mj-lt"/>
                        <a:buAutoNum type="arabicPeriod"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идентификационный номер налогоплательщика пользователя;</a:t>
                      </a:r>
                    </a:p>
                    <a:p>
                      <a:pPr marL="0" indent="0">
                        <a:buFont typeface="+mj-lt"/>
                        <a:buAutoNum type="arabicPeriod"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применяемая при расчете система налогообложения;</a:t>
                      </a:r>
                    </a:p>
                    <a:p>
                      <a:pPr marL="0" indent="0">
                        <a:buFont typeface="+mj-lt"/>
                        <a:buAutoNum type="arabicPeriod"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признак расчета </a:t>
                      </a:r>
                      <a:r>
                        <a:rPr lang="ru-RU" sz="10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(получение средств от покупателя (клиента) - приход, возврат покупателю (клиенту) средств, полученных от него, - возврат прихода, выдача средств покупателю (клиенту) - расход, получение средств от покупателя (клиента), выданных ему, - возврат расхода);</a:t>
                      </a:r>
                    </a:p>
                    <a:p>
                      <a:pPr marL="0" indent="0">
                        <a:buFont typeface="+mj-lt"/>
                        <a:buAutoNum type="arabicPeriod"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товаров, работ, услуг, платежа, выплаты, их количество, цена за единицу с учетом скидок и наценок, стоимость с учетом скидок и наценок, с указанием ставки налога на добавленную стоимость;</a:t>
                      </a:r>
                    </a:p>
                    <a:p>
                      <a:pPr marL="0" indent="0">
                        <a:buFont typeface="+mj-lt"/>
                        <a:buAutoNum type="arabicPeriod"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сумма расчета с отдельным указанием ставок и сумм налога на добавленную стоимость по этим ставкам;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форма расчета (наличные денежные средства и (или) электронные средства платежа), а также сумма оплаты наличными денежными средствами и (или) электронными средствами платежа;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1416</TotalTime>
  <Words>891</Words>
  <Application>Microsoft Office PowerPoint</Application>
  <PresentationFormat>Экран (4:3)</PresentationFormat>
  <Paragraphs>111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Основные положения 54 ФЗ  в редакции 290 ФЗ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положения 54 ФЗ  в редакции 290 ФЗ</dc:title>
  <dc:creator>Субботин НА</dc:creator>
  <cp:lastModifiedBy>User</cp:lastModifiedBy>
  <cp:revision>82</cp:revision>
  <dcterms:created xsi:type="dcterms:W3CDTF">2016-11-11T08:46:07Z</dcterms:created>
  <dcterms:modified xsi:type="dcterms:W3CDTF">2017-02-22T08:39:35Z</dcterms:modified>
</cp:coreProperties>
</file>